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1054" r:id="rId2"/>
    <p:sldId id="743" r:id="rId3"/>
    <p:sldId id="490" r:id="rId4"/>
    <p:sldId id="875" r:id="rId5"/>
    <p:sldId id="1003" r:id="rId6"/>
    <p:sldId id="1050" r:id="rId7"/>
    <p:sldId id="1055" r:id="rId8"/>
    <p:sldId id="1049" r:id="rId9"/>
    <p:sldId id="1053" r:id="rId10"/>
    <p:sldId id="1057" r:id="rId11"/>
    <p:sldId id="1052" r:id="rId12"/>
    <p:sldId id="1107" r:id="rId13"/>
    <p:sldId id="1051" r:id="rId14"/>
    <p:sldId id="1104" r:id="rId15"/>
    <p:sldId id="258" r:id="rId16"/>
    <p:sldId id="1108" r:id="rId17"/>
    <p:sldId id="1105" r:id="rId18"/>
    <p:sldId id="1059" r:id="rId19"/>
    <p:sldId id="1106" r:id="rId20"/>
    <p:sldId id="1058" r:id="rId21"/>
    <p:sldId id="275" r:id="rId22"/>
    <p:sldId id="1006" r:id="rId23"/>
    <p:sldId id="623" r:id="rId24"/>
    <p:sldId id="996" r:id="rId25"/>
    <p:sldId id="1100" r:id="rId26"/>
    <p:sldId id="1101" r:id="rId27"/>
    <p:sldId id="1000" r:id="rId28"/>
    <p:sldId id="637" r:id="rId29"/>
    <p:sldId id="1102" r:id="rId30"/>
    <p:sldId id="1103" r:id="rId31"/>
    <p:sldId id="1099" r:id="rId32"/>
    <p:sldId id="1095" r:id="rId33"/>
    <p:sldId id="256" r:id="rId34"/>
    <p:sldId id="972" r:id="rId35"/>
    <p:sldId id="1056" r:id="rId36"/>
    <p:sldId id="1045" r:id="rId3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1054"/>
            <p14:sldId id="743"/>
            <p14:sldId id="490"/>
            <p14:sldId id="875"/>
          </p14:sldIdLst>
        </p14:section>
        <p14:section name="タイトルなしのセクション" id="{2222DC94-E039-4F92-8293-E592BEC64C49}">
          <p14:sldIdLst>
            <p14:sldId id="1003"/>
            <p14:sldId id="1050"/>
            <p14:sldId id="1055"/>
            <p14:sldId id="1049"/>
            <p14:sldId id="1053"/>
            <p14:sldId id="1057"/>
            <p14:sldId id="1052"/>
            <p14:sldId id="1107"/>
            <p14:sldId id="1051"/>
            <p14:sldId id="1104"/>
            <p14:sldId id="258"/>
            <p14:sldId id="1108"/>
            <p14:sldId id="1105"/>
            <p14:sldId id="1059"/>
            <p14:sldId id="1106"/>
            <p14:sldId id="1058"/>
            <p14:sldId id="275"/>
            <p14:sldId id="1006"/>
            <p14:sldId id="623"/>
            <p14:sldId id="996"/>
            <p14:sldId id="1100"/>
            <p14:sldId id="1101"/>
            <p14:sldId id="1000"/>
            <p14:sldId id="637"/>
            <p14:sldId id="1102"/>
            <p14:sldId id="1103"/>
            <p14:sldId id="1099"/>
            <p14:sldId id="1095"/>
            <p14:sldId id="256"/>
            <p14:sldId id="972"/>
            <p14:sldId id="1056"/>
            <p14:sldId id="1045"/>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0" autoAdjust="0"/>
    <p:restoredTop sz="96344" autoAdjust="0"/>
  </p:normalViewPr>
  <p:slideViewPr>
    <p:cSldViewPr snapToGrid="0" showGuides="1">
      <p:cViewPr varScale="1">
        <p:scale>
          <a:sx n="88" d="100"/>
          <a:sy n="88" d="100"/>
        </p:scale>
        <p:origin x="100" y="528"/>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2023/10/10</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908698-9A5D-48EC-86EC-0F92CA65275F}" type="slidenum">
              <a:rPr kumimoji="1" lang="ja-JP" altLang="en-US" smtClean="0"/>
              <a:t>23</a:t>
            </a:fld>
            <a:endParaRPr kumimoji="1" lang="ja-JP" altLang="en-US"/>
          </a:p>
        </p:txBody>
      </p:sp>
    </p:spTree>
    <p:extLst>
      <p:ext uri="{BB962C8B-B14F-4D97-AF65-F5344CB8AC3E}">
        <p14:creationId xmlns:p14="http://schemas.microsoft.com/office/powerpoint/2010/main" val="3580505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2023/10/10</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jpeg"/><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image" Target="../media/image21.jpe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9.jpeg"/><Relationship Id="rId5" Type="http://schemas.openxmlformats.org/officeDocument/2006/relationships/image" Target="../media/image24.jpeg"/><Relationship Id="rId10" Type="http://schemas.openxmlformats.org/officeDocument/2006/relationships/image" Target="../media/image28.jpeg"/><Relationship Id="rId4" Type="http://schemas.openxmlformats.org/officeDocument/2006/relationships/image" Target="../media/image23.jpeg"/><Relationship Id="rId9" Type="http://schemas.openxmlformats.org/officeDocument/2006/relationships/image" Target="../media/image27.jpeg"/></Relationships>
</file>

<file path=ppt/slides/_rels/slide23.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jpeg"/><Relationship Id="rId7" Type="http://schemas.openxmlformats.org/officeDocument/2006/relationships/image" Target="../media/image35.jpe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2.xml"/><Relationship Id="rId16"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image" Target="../media/image39.png"/><Relationship Id="rId5" Type="http://schemas.openxmlformats.org/officeDocument/2006/relationships/image" Target="../media/image33.jpe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3.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jpe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bookclub.kodansha.co.jp/product?item=0000315241" TargetMode="External"/><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www.shugiin.go.jp/internet/itdb_shitsumon_pdf_s.nsf/html/shitsumon/pdfS/a185106.pdf/$File/a185106.pdf"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hyperlink" Target="https://ja.wikipedia.org/wiki/%E9%99%B8%E4%B8%8A%E5%B9%95%E5%83%9A%E7%9B%A3%E9%83%A8"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200238" cy="6857999"/>
            <a:chOff x="-6081" y="-1"/>
            <a:chExt cx="9005619"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latin typeface="BIZ UDP明朝 Medium" panose="02020500000000000000" pitchFamily="18" charset="-128"/>
                  <a:ea typeface="BIZ UDP明朝 Medium" panose="02020500000000000000" pitchFamily="18" charset="-128"/>
                </a:rPr>
                <a:t>戦略研勉強会</a:t>
              </a: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524225"/>
            </a:xfrm>
            <a:prstGeom prst="rect">
              <a:avLst/>
            </a:prstGeom>
            <a:grpFill/>
            <a:effectLst/>
          </p:spPr>
          <p:txBody>
            <a:bodyPr wrap="square" rtlCol="0">
              <a:spAutoFit/>
            </a:bodyPr>
            <a:lstStyle/>
            <a:p>
              <a:pPr algn="ctr"/>
              <a:r>
                <a:rPr lang="ja-JP" altLang="en-US" sz="4400" dirty="0">
                  <a:solidFill>
                    <a:schemeClr val="bg2"/>
                  </a:solidFill>
                  <a:latin typeface="BIZ UDPゴシック" panose="020B0400000000000000" pitchFamily="50" charset="-128"/>
                  <a:ea typeface="BIZ UDPゴシック" panose="020B0400000000000000" pitchFamily="50" charset="-128"/>
                </a:rPr>
                <a:t>第１８回</a:t>
              </a:r>
              <a:endParaRPr lang="en-US" altLang="ja-JP" sz="4400" dirty="0">
                <a:solidFill>
                  <a:schemeClr val="bg2"/>
                </a:solidFill>
                <a:latin typeface="BIZ UDPゴシック" panose="020B0400000000000000" pitchFamily="50" charset="-128"/>
                <a:ea typeface="BIZ UDPゴシック" panose="020B0400000000000000" pitchFamily="50" charset="-128"/>
              </a:endParaRPr>
            </a:p>
            <a:p>
              <a:pPr algn="ctr"/>
              <a:endParaRPr lang="en-US" altLang="ja-JP" sz="14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7300" dirty="0">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インテリジェンスの世界と商社</a:t>
              </a:r>
              <a:endParaRPr lang="en-US" altLang="ja-JP" sz="7300" dirty="0">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endParaRPr lang="en-US" altLang="ja-JP" sz="105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400" dirty="0">
                  <a:solidFill>
                    <a:schemeClr val="bg1"/>
                  </a:solidFill>
                  <a:latin typeface="HGP創英角ﾎﾟｯﾌﾟ体" panose="040B0A00000000000000" pitchFamily="50" charset="-128"/>
                  <a:ea typeface="HGP創英角ﾎﾟｯﾌﾟ体" panose="040B0A00000000000000" pitchFamily="50" charset="-128"/>
                </a:rPr>
                <a:t>～</a:t>
              </a:r>
              <a:r>
                <a:rPr lang="ja-JP" altLang="en-US" sz="5400" dirty="0">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戦前から戦後に至る歴史と近未来</a:t>
              </a:r>
              <a:r>
                <a:rPr lang="ja-JP" altLang="en-US" sz="5400" dirty="0">
                  <a:solidFill>
                    <a:schemeClr val="bg1"/>
                  </a:solidFill>
                  <a:latin typeface="HGP創英角ﾎﾟｯﾌﾟ体" panose="040B0A00000000000000" pitchFamily="50" charset="-128"/>
                  <a:ea typeface="HGP創英角ﾎﾟｯﾌﾟ体" panose="040B0A00000000000000" pitchFamily="50" charset="-128"/>
                </a:rPr>
                <a:t>～</a:t>
              </a:r>
              <a:endPar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6">
                  <a:satMod val="175000"/>
                  <a:alpha val="40000"/>
                </a:schemeClr>
              </a:glow>
              <a:outerShdw blurRad="63500" sx="102000" sy="102000" algn="ctr" rotWithShape="0">
                <a:prstClr val="black">
                  <a:alpha val="40000"/>
                </a:prstClr>
              </a:outerShdw>
            </a:effectLst>
          </p:spPr>
        </p:pic>
      </p:grpSp>
    </p:spTree>
    <p:extLst>
      <p:ext uri="{BB962C8B-B14F-4D97-AF65-F5344CB8AC3E}">
        <p14:creationId xmlns:p14="http://schemas.microsoft.com/office/powerpoint/2010/main" val="297396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警察の非公然組織「チヨダ」、「サクラ」、「ゼロ」</a:t>
            </a:r>
          </a:p>
        </p:txBody>
      </p:sp>
      <p:sp>
        <p:nvSpPr>
          <p:cNvPr id="4" name="テキスト ボックス 3">
            <a:extLst>
              <a:ext uri="{FF2B5EF4-FFF2-40B4-BE49-F238E27FC236}">
                <a16:creationId xmlns:a16="http://schemas.microsoft.com/office/drawing/2014/main" id="{7504B950-F2A9-2AEA-4FB2-B768F17B3395}"/>
              </a:ext>
            </a:extLst>
          </p:cNvPr>
          <p:cNvSpPr txBox="1"/>
          <p:nvPr/>
        </p:nvSpPr>
        <p:spPr>
          <a:xfrm>
            <a:off x="2825579" y="1128584"/>
            <a:ext cx="1795849"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特別高等警察</a:t>
            </a:r>
          </a:p>
        </p:txBody>
      </p:sp>
    </p:spTree>
    <p:extLst>
      <p:ext uri="{BB962C8B-B14F-4D97-AF65-F5344CB8AC3E}">
        <p14:creationId xmlns:p14="http://schemas.microsoft.com/office/powerpoint/2010/main" val="2499982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旧</a:t>
            </a:r>
            <a:r>
              <a:rPr kumimoji="1" lang="ja-JP" altLang="en-US" sz="8000" b="1" dirty="0">
                <a:latin typeface="BIZ UDPゴシック" panose="020B0400000000000000" pitchFamily="50" charset="-128"/>
                <a:ea typeface="BIZ UDPゴシック" panose="020B0400000000000000" pitchFamily="50" charset="-128"/>
              </a:rPr>
              <a:t>日本軍の諜報組織</a:t>
            </a:r>
          </a:p>
        </p:txBody>
      </p:sp>
    </p:spTree>
    <p:extLst>
      <p:ext uri="{BB962C8B-B14F-4D97-AF65-F5344CB8AC3E}">
        <p14:creationId xmlns:p14="http://schemas.microsoft.com/office/powerpoint/2010/main" val="428790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帝国陸海軍の組織</a:t>
            </a:r>
          </a:p>
        </p:txBody>
      </p:sp>
      <p:pic>
        <p:nvPicPr>
          <p:cNvPr id="1026" name="Picture 2" descr="昭和天皇が激怒した日－昭和時代ネタ】 - 社会科講師の流儀 さん">
            <a:extLst>
              <a:ext uri="{FF2B5EF4-FFF2-40B4-BE49-F238E27FC236}">
                <a16:creationId xmlns:a16="http://schemas.microsoft.com/office/drawing/2014/main" id="{BD6362EE-C12F-E8ED-6410-B23319C34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491" y="1084696"/>
            <a:ext cx="2253993" cy="1666746"/>
          </a:xfrm>
          <a:prstGeom prst="rect">
            <a:avLst/>
          </a:prstGeom>
          <a:noFill/>
          <a:extLst>
            <a:ext uri="{909E8E84-426E-40DD-AFC4-6F175D3DCCD1}">
              <a14:hiddenFill xmlns:a14="http://schemas.microsoft.com/office/drawing/2010/main">
                <a:solidFill>
                  <a:srgbClr val="FFFFFF"/>
                </a:solidFill>
              </a14:hiddenFill>
            </a:ext>
          </a:extLst>
        </p:spPr>
      </p:pic>
      <p:sp>
        <p:nvSpPr>
          <p:cNvPr id="2" name="四角形: 角を丸くする 1">
            <a:extLst>
              <a:ext uri="{FF2B5EF4-FFF2-40B4-BE49-F238E27FC236}">
                <a16:creationId xmlns:a16="http://schemas.microsoft.com/office/drawing/2014/main" id="{A7A4D8EF-CE40-9EE9-C013-B0DB2C510CB4}"/>
              </a:ext>
            </a:extLst>
          </p:cNvPr>
          <p:cNvSpPr/>
          <p:nvPr/>
        </p:nvSpPr>
        <p:spPr>
          <a:xfrm>
            <a:off x="593356" y="3720371"/>
            <a:ext cx="1064276" cy="554711"/>
          </a:xfrm>
          <a:prstGeom prst="roundRect">
            <a:avLst/>
          </a:prstGeom>
          <a:solidFill>
            <a:schemeClr val="tx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内閣</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FDAA4B85-F2C2-A5CC-F8D5-5C69E56C72DD}"/>
              </a:ext>
            </a:extLst>
          </p:cNvPr>
          <p:cNvSpPr/>
          <p:nvPr/>
        </p:nvSpPr>
        <p:spPr>
          <a:xfrm>
            <a:off x="2937353" y="3720372"/>
            <a:ext cx="1033285" cy="554711"/>
          </a:xfrm>
          <a:prstGeom prst="roundRect">
            <a:avLst/>
          </a:prstGeom>
          <a:solidFill>
            <a:srgbClr val="00206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司法</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415973F6-372D-2E41-47F6-95C214A579CD}"/>
              </a:ext>
            </a:extLst>
          </p:cNvPr>
          <p:cNvSpPr/>
          <p:nvPr/>
        </p:nvSpPr>
        <p:spPr>
          <a:xfrm>
            <a:off x="4216645" y="3720372"/>
            <a:ext cx="1574555" cy="554711"/>
          </a:xfrm>
          <a:prstGeom prst="roundRect">
            <a:avLst/>
          </a:prstGeom>
          <a:solidFill>
            <a:srgbClr val="7030A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帝国議会</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B003F89-77EA-E0CC-5C7C-E6714B3004C9}"/>
              </a:ext>
            </a:extLst>
          </p:cNvPr>
          <p:cNvSpPr txBox="1"/>
          <p:nvPr/>
        </p:nvSpPr>
        <p:spPr>
          <a:xfrm>
            <a:off x="4932492" y="709312"/>
            <a:ext cx="2253992" cy="37894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天皇／大元帥</a:t>
            </a:r>
          </a:p>
        </p:txBody>
      </p:sp>
      <p:sp>
        <p:nvSpPr>
          <p:cNvPr id="8" name="テキスト ボックス 7">
            <a:extLst>
              <a:ext uri="{FF2B5EF4-FFF2-40B4-BE49-F238E27FC236}">
                <a16:creationId xmlns:a16="http://schemas.microsoft.com/office/drawing/2014/main" id="{E02E58A4-9B6A-8AA0-5186-1D623E79DB8F}"/>
              </a:ext>
            </a:extLst>
          </p:cNvPr>
          <p:cNvSpPr txBox="1"/>
          <p:nvPr/>
        </p:nvSpPr>
        <p:spPr>
          <a:xfrm>
            <a:off x="1736121" y="4867602"/>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陸軍省</a:t>
            </a:r>
          </a:p>
        </p:txBody>
      </p:sp>
      <p:sp>
        <p:nvSpPr>
          <p:cNvPr id="9" name="テキスト ボックス 8">
            <a:extLst>
              <a:ext uri="{FF2B5EF4-FFF2-40B4-BE49-F238E27FC236}">
                <a16:creationId xmlns:a16="http://schemas.microsoft.com/office/drawing/2014/main" id="{8587D8A2-637D-B856-CD8E-B0C1B86917FE}"/>
              </a:ext>
            </a:extLst>
          </p:cNvPr>
          <p:cNvSpPr txBox="1"/>
          <p:nvPr/>
        </p:nvSpPr>
        <p:spPr>
          <a:xfrm>
            <a:off x="1085799" y="4867603"/>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海軍省</a:t>
            </a:r>
          </a:p>
        </p:txBody>
      </p:sp>
      <p:sp>
        <p:nvSpPr>
          <p:cNvPr id="10" name="テキスト ボックス 9">
            <a:extLst>
              <a:ext uri="{FF2B5EF4-FFF2-40B4-BE49-F238E27FC236}">
                <a16:creationId xmlns:a16="http://schemas.microsoft.com/office/drawing/2014/main" id="{A523AE0A-3792-32A0-31DE-709FD1F0BC9B}"/>
              </a:ext>
            </a:extLst>
          </p:cNvPr>
          <p:cNvSpPr txBox="1"/>
          <p:nvPr/>
        </p:nvSpPr>
        <p:spPr>
          <a:xfrm>
            <a:off x="402525" y="4867602"/>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内務省</a:t>
            </a:r>
          </a:p>
        </p:txBody>
      </p:sp>
      <p:cxnSp>
        <p:nvCxnSpPr>
          <p:cNvPr id="12" name="コネクタ: カギ線 11">
            <a:extLst>
              <a:ext uri="{FF2B5EF4-FFF2-40B4-BE49-F238E27FC236}">
                <a16:creationId xmlns:a16="http://schemas.microsoft.com/office/drawing/2014/main" id="{E1E4485A-7131-B7DF-BCEF-14FF59CC1C58}"/>
              </a:ext>
            </a:extLst>
          </p:cNvPr>
          <p:cNvCxnSpPr>
            <a:cxnSpLocks/>
            <a:stCxn id="2" idx="2"/>
            <a:endCxn id="9" idx="0"/>
          </p:cNvCxnSpPr>
          <p:nvPr/>
        </p:nvCxnSpPr>
        <p:spPr>
          <a:xfrm rot="16200000" flipH="1">
            <a:off x="947886" y="4452690"/>
            <a:ext cx="592521" cy="237304"/>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0E430E30-79C2-51BB-7DFB-50BE1914BBC3}"/>
              </a:ext>
            </a:extLst>
          </p:cNvPr>
          <p:cNvCxnSpPr>
            <a:cxnSpLocks/>
            <a:stCxn id="2" idx="2"/>
            <a:endCxn id="8" idx="0"/>
          </p:cNvCxnSpPr>
          <p:nvPr/>
        </p:nvCxnSpPr>
        <p:spPr>
          <a:xfrm rot="16200000" flipH="1">
            <a:off x="1273047" y="4127529"/>
            <a:ext cx="592520" cy="887626"/>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F0C21E6B-FD4F-AF75-A493-0EBA20C1EFD2}"/>
              </a:ext>
            </a:extLst>
          </p:cNvPr>
          <p:cNvCxnSpPr>
            <a:cxnSpLocks/>
            <a:stCxn id="2" idx="2"/>
            <a:endCxn id="10" idx="0"/>
          </p:cNvCxnSpPr>
          <p:nvPr/>
        </p:nvCxnSpPr>
        <p:spPr>
          <a:xfrm rot="5400000">
            <a:off x="606249" y="4348357"/>
            <a:ext cx="592520" cy="445970"/>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10E6EF72-53A2-7F43-F308-6D59B7265FF0}"/>
              </a:ext>
            </a:extLst>
          </p:cNvPr>
          <p:cNvSpPr/>
          <p:nvPr/>
        </p:nvSpPr>
        <p:spPr>
          <a:xfrm>
            <a:off x="6993925" y="3814122"/>
            <a:ext cx="1902940" cy="675503"/>
          </a:xfrm>
          <a:prstGeom prst="roundRect">
            <a:avLst/>
          </a:prstGeom>
          <a:solidFill>
            <a:schemeClr val="accent4">
              <a:lumMod val="75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参謀本部</a:t>
            </a:r>
            <a:endParaRPr kumimoji="1" lang="en-US" altLang="ja-JP" b="1" dirty="0">
              <a:latin typeface="BIZ UDPゴシック" panose="020B0400000000000000" pitchFamily="50" charset="-128"/>
              <a:ea typeface="BIZ UDPゴシック" panose="020B0400000000000000" pitchFamily="50" charset="-128"/>
            </a:endParaRPr>
          </a:p>
          <a:p>
            <a:pPr algn="ctr"/>
            <a:r>
              <a:rPr kumimoji="1" lang="ja-JP" altLang="en-US" b="1" dirty="0">
                <a:latin typeface="BIZ UDPゴシック" panose="020B0400000000000000" pitchFamily="50" charset="-128"/>
                <a:ea typeface="BIZ UDPゴシック" panose="020B0400000000000000" pitchFamily="50" charset="-128"/>
              </a:rPr>
              <a:t>参謀総長</a:t>
            </a:r>
          </a:p>
        </p:txBody>
      </p:sp>
      <p:sp>
        <p:nvSpPr>
          <p:cNvPr id="18" name="四角形: 角を丸くする 17">
            <a:extLst>
              <a:ext uri="{FF2B5EF4-FFF2-40B4-BE49-F238E27FC236}">
                <a16:creationId xmlns:a16="http://schemas.microsoft.com/office/drawing/2014/main" id="{B25C2AAE-6DF3-E466-0260-06AE27F68376}"/>
              </a:ext>
            </a:extLst>
          </p:cNvPr>
          <p:cNvSpPr/>
          <p:nvPr/>
        </p:nvSpPr>
        <p:spPr>
          <a:xfrm>
            <a:off x="9440562" y="3814121"/>
            <a:ext cx="1902940" cy="675503"/>
          </a:xfrm>
          <a:prstGeom prst="roundRect">
            <a:avLst/>
          </a:prstGeom>
          <a:solidFill>
            <a:schemeClr val="accent5">
              <a:lumMod val="75000"/>
            </a:schemeClr>
          </a:solidFill>
          <a:ln>
            <a:no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軍令部</a:t>
            </a:r>
            <a:endParaRPr kumimoji="1" lang="en-US" altLang="ja-JP" b="1" dirty="0">
              <a:latin typeface="BIZ UDPゴシック" panose="020B0400000000000000" pitchFamily="50" charset="-128"/>
              <a:ea typeface="BIZ UDPゴシック" panose="020B0400000000000000" pitchFamily="50" charset="-128"/>
            </a:endParaRPr>
          </a:p>
          <a:p>
            <a:pPr algn="ctr"/>
            <a:r>
              <a:rPr lang="ja-JP" altLang="en-US" b="1" dirty="0">
                <a:latin typeface="BIZ UDPゴシック" panose="020B0400000000000000" pitchFamily="50" charset="-128"/>
                <a:ea typeface="BIZ UDPゴシック" panose="020B0400000000000000" pitchFamily="50" charset="-128"/>
              </a:rPr>
              <a:t>軍令部総長</a:t>
            </a:r>
            <a:endParaRPr kumimoji="1" lang="ja-JP" altLang="en-US" b="1" dirty="0">
              <a:latin typeface="BIZ UDPゴシック" panose="020B0400000000000000" pitchFamily="50" charset="-128"/>
              <a:ea typeface="BIZ UDPゴシック" panose="020B0400000000000000" pitchFamily="50" charset="-128"/>
            </a:endParaRPr>
          </a:p>
        </p:txBody>
      </p:sp>
      <p:cxnSp>
        <p:nvCxnSpPr>
          <p:cNvPr id="20" name="コネクタ: カギ線 19">
            <a:extLst>
              <a:ext uri="{FF2B5EF4-FFF2-40B4-BE49-F238E27FC236}">
                <a16:creationId xmlns:a16="http://schemas.microsoft.com/office/drawing/2014/main" id="{0908658C-A1D9-37F8-FD78-A989BB422162}"/>
              </a:ext>
            </a:extLst>
          </p:cNvPr>
          <p:cNvCxnSpPr>
            <a:cxnSpLocks/>
            <a:stCxn id="4" idx="0"/>
            <a:endCxn id="1026" idx="2"/>
          </p:cNvCxnSpPr>
          <p:nvPr/>
        </p:nvCxnSpPr>
        <p:spPr>
          <a:xfrm rot="5400000" flipH="1" flipV="1">
            <a:off x="4272277" y="1933161"/>
            <a:ext cx="968930" cy="2605492"/>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5E318A39-6EDA-0740-0CAE-ED168FD1D16C}"/>
              </a:ext>
            </a:extLst>
          </p:cNvPr>
          <p:cNvCxnSpPr>
            <a:stCxn id="6" idx="0"/>
            <a:endCxn id="1026" idx="2"/>
          </p:cNvCxnSpPr>
          <p:nvPr/>
        </p:nvCxnSpPr>
        <p:spPr>
          <a:xfrm rot="5400000" flipH="1" flipV="1">
            <a:off x="5047240" y="2708125"/>
            <a:ext cx="968930" cy="105556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5DF1D958-4789-734B-0631-0751DA06B09A}"/>
              </a:ext>
            </a:extLst>
          </p:cNvPr>
          <p:cNvCxnSpPr>
            <a:cxnSpLocks/>
            <a:stCxn id="2" idx="0"/>
            <a:endCxn id="1026" idx="2"/>
          </p:cNvCxnSpPr>
          <p:nvPr/>
        </p:nvCxnSpPr>
        <p:spPr>
          <a:xfrm rot="5400000" flipH="1" flipV="1">
            <a:off x="3108027" y="768910"/>
            <a:ext cx="968929" cy="4933994"/>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コネクタ: カギ線 28">
            <a:extLst>
              <a:ext uri="{FF2B5EF4-FFF2-40B4-BE49-F238E27FC236}">
                <a16:creationId xmlns:a16="http://schemas.microsoft.com/office/drawing/2014/main" id="{D8CE15E5-FC58-84F4-B059-2E9F0CDB52BA}"/>
              </a:ext>
            </a:extLst>
          </p:cNvPr>
          <p:cNvCxnSpPr>
            <a:cxnSpLocks/>
            <a:endCxn id="17" idx="0"/>
          </p:cNvCxnSpPr>
          <p:nvPr/>
        </p:nvCxnSpPr>
        <p:spPr>
          <a:xfrm rot="16200000" flipH="1">
            <a:off x="6932127" y="2800854"/>
            <a:ext cx="1267624" cy="758912"/>
          </a:xfrm>
          <a:prstGeom prst="bentConnector3">
            <a:avLst>
              <a:gd name="adj1" fmla="val 61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ADB2BDF0-F759-9F39-19A4-BA94DB9F75F5}"/>
              </a:ext>
            </a:extLst>
          </p:cNvPr>
          <p:cNvCxnSpPr>
            <a:cxnSpLocks/>
            <a:endCxn id="18" idx="0"/>
          </p:cNvCxnSpPr>
          <p:nvPr/>
        </p:nvCxnSpPr>
        <p:spPr>
          <a:xfrm>
            <a:off x="7186484" y="2543990"/>
            <a:ext cx="3205548" cy="1270131"/>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61D6FB9B-B1BD-B024-9C82-1C4AB40CBA24}"/>
              </a:ext>
            </a:extLst>
          </p:cNvPr>
          <p:cNvSpPr/>
          <p:nvPr/>
        </p:nvSpPr>
        <p:spPr>
          <a:xfrm>
            <a:off x="1770389" y="3720371"/>
            <a:ext cx="1033285" cy="554711"/>
          </a:xfrm>
          <a:prstGeom prst="roundRect">
            <a:avLst/>
          </a:prstGeom>
          <a:solidFill>
            <a:srgbClr val="C0000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枢密院</a:t>
            </a:r>
            <a:endParaRPr kumimoji="1" lang="en-US" altLang="ja-JP" sz="2000" dirty="0">
              <a:latin typeface="BIZ UDPゴシック" panose="020B0400000000000000" pitchFamily="50" charset="-128"/>
              <a:ea typeface="BIZ UDPゴシック" panose="020B0400000000000000" pitchFamily="50" charset="-128"/>
            </a:endParaRPr>
          </a:p>
        </p:txBody>
      </p:sp>
      <p:cxnSp>
        <p:nvCxnSpPr>
          <p:cNvPr id="47" name="コネクタ: カギ線 46">
            <a:extLst>
              <a:ext uri="{FF2B5EF4-FFF2-40B4-BE49-F238E27FC236}">
                <a16:creationId xmlns:a16="http://schemas.microsoft.com/office/drawing/2014/main" id="{E641DACA-5DA3-B98A-8679-A849DA8D5EF1}"/>
              </a:ext>
            </a:extLst>
          </p:cNvPr>
          <p:cNvCxnSpPr>
            <a:stCxn id="1026" idx="2"/>
            <a:endCxn id="45" idx="0"/>
          </p:cNvCxnSpPr>
          <p:nvPr/>
        </p:nvCxnSpPr>
        <p:spPr>
          <a:xfrm rot="5400000">
            <a:off x="3688796" y="1349678"/>
            <a:ext cx="968929" cy="3772456"/>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8667E58-582B-A29D-FD22-17E0E60297E5}"/>
              </a:ext>
            </a:extLst>
          </p:cNvPr>
          <p:cNvSpPr txBox="1"/>
          <p:nvPr/>
        </p:nvSpPr>
        <p:spPr>
          <a:xfrm>
            <a:off x="4285217" y="4768748"/>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衆議院</a:t>
            </a:r>
          </a:p>
        </p:txBody>
      </p:sp>
      <p:sp>
        <p:nvSpPr>
          <p:cNvPr id="50" name="テキスト ボックス 49">
            <a:extLst>
              <a:ext uri="{FF2B5EF4-FFF2-40B4-BE49-F238E27FC236}">
                <a16:creationId xmlns:a16="http://schemas.microsoft.com/office/drawing/2014/main" id="{72D2CCF8-B294-D665-04A2-1E32D4CBBD7E}"/>
              </a:ext>
            </a:extLst>
          </p:cNvPr>
          <p:cNvSpPr txBox="1"/>
          <p:nvPr/>
        </p:nvSpPr>
        <p:spPr>
          <a:xfrm>
            <a:off x="5075771" y="4768748"/>
            <a:ext cx="553998" cy="1269163"/>
          </a:xfrm>
          <a:prstGeom prst="rect">
            <a:avLst/>
          </a:prstGeom>
          <a:noFill/>
        </p:spPr>
        <p:txBody>
          <a:bodyPr vert="eaVert" wrap="square" rtlCol="0">
            <a:spAutoFit/>
          </a:bodyPr>
          <a:lstStyle/>
          <a:p>
            <a:r>
              <a:rPr lang="ja-JP" altLang="en-US" sz="2400" dirty="0">
                <a:latin typeface="BIZ UDPゴシック" panose="020B0400000000000000" pitchFamily="50" charset="-128"/>
                <a:ea typeface="BIZ UDPゴシック" panose="020B0400000000000000" pitchFamily="50" charset="-128"/>
              </a:rPr>
              <a:t>貴族</a:t>
            </a:r>
            <a:r>
              <a:rPr kumimoji="1" lang="ja-JP" altLang="en-US" sz="2400" dirty="0">
                <a:latin typeface="BIZ UDPゴシック" panose="020B0400000000000000" pitchFamily="50" charset="-128"/>
                <a:ea typeface="BIZ UDPゴシック" panose="020B0400000000000000" pitchFamily="50" charset="-128"/>
              </a:rPr>
              <a:t>院</a:t>
            </a:r>
          </a:p>
        </p:txBody>
      </p:sp>
      <p:cxnSp>
        <p:nvCxnSpPr>
          <p:cNvPr id="54" name="コネクタ: カギ線 53">
            <a:extLst>
              <a:ext uri="{FF2B5EF4-FFF2-40B4-BE49-F238E27FC236}">
                <a16:creationId xmlns:a16="http://schemas.microsoft.com/office/drawing/2014/main" id="{C829DCB2-3829-2F83-6A98-4F68AB636362}"/>
              </a:ext>
            </a:extLst>
          </p:cNvPr>
          <p:cNvCxnSpPr>
            <a:cxnSpLocks/>
          </p:cNvCxnSpPr>
          <p:nvPr/>
        </p:nvCxnSpPr>
        <p:spPr>
          <a:xfrm rot="5400000">
            <a:off x="4531980" y="4301062"/>
            <a:ext cx="493665" cy="441707"/>
          </a:xfrm>
          <a:prstGeom prst="bentConnector3">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F4C26FE-C15F-365D-8044-A46CC5F3DE0E}"/>
              </a:ext>
            </a:extLst>
          </p:cNvPr>
          <p:cNvCxnSpPr>
            <a:cxnSpLocks/>
            <a:endCxn id="50" idx="0"/>
          </p:cNvCxnSpPr>
          <p:nvPr/>
        </p:nvCxnSpPr>
        <p:spPr>
          <a:xfrm rot="16200000" flipH="1">
            <a:off x="4929385" y="4345362"/>
            <a:ext cx="493665" cy="353105"/>
          </a:xfrm>
          <a:prstGeom prst="bentConnector3">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E5379756-DF80-303C-6C1F-1857C2C33BB3}"/>
              </a:ext>
            </a:extLst>
          </p:cNvPr>
          <p:cNvSpPr txBox="1"/>
          <p:nvPr/>
        </p:nvSpPr>
        <p:spPr>
          <a:xfrm>
            <a:off x="7455243" y="4472285"/>
            <a:ext cx="980303"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陸軍</a:t>
            </a:r>
          </a:p>
        </p:txBody>
      </p:sp>
      <p:sp>
        <p:nvSpPr>
          <p:cNvPr id="59" name="テキスト ボックス 58">
            <a:extLst>
              <a:ext uri="{FF2B5EF4-FFF2-40B4-BE49-F238E27FC236}">
                <a16:creationId xmlns:a16="http://schemas.microsoft.com/office/drawing/2014/main" id="{03203219-9850-426E-81C4-0072F236464A}"/>
              </a:ext>
            </a:extLst>
          </p:cNvPr>
          <p:cNvSpPr txBox="1"/>
          <p:nvPr/>
        </p:nvSpPr>
        <p:spPr>
          <a:xfrm>
            <a:off x="9930713" y="4472285"/>
            <a:ext cx="980303"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海</a:t>
            </a:r>
            <a:r>
              <a:rPr kumimoji="1" lang="ja-JP" altLang="en-US" sz="2400" dirty="0">
                <a:latin typeface="BIZ UDPゴシック" panose="020B0400000000000000" pitchFamily="50" charset="-128"/>
                <a:ea typeface="BIZ UDPゴシック" panose="020B0400000000000000" pitchFamily="50" charset="-128"/>
              </a:rPr>
              <a:t>軍</a:t>
            </a:r>
          </a:p>
        </p:txBody>
      </p:sp>
      <p:sp>
        <p:nvSpPr>
          <p:cNvPr id="63" name="テキスト ボックス 62">
            <a:extLst>
              <a:ext uri="{FF2B5EF4-FFF2-40B4-BE49-F238E27FC236}">
                <a16:creationId xmlns:a16="http://schemas.microsoft.com/office/drawing/2014/main" id="{906DF2B5-FDEC-299E-C891-24588587D901}"/>
              </a:ext>
            </a:extLst>
          </p:cNvPr>
          <p:cNvSpPr txBox="1"/>
          <p:nvPr/>
        </p:nvSpPr>
        <p:spPr>
          <a:xfrm>
            <a:off x="8040447" y="1263063"/>
            <a:ext cx="1249063"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元帥府</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24" name="テキスト ボックス 1023">
            <a:extLst>
              <a:ext uri="{FF2B5EF4-FFF2-40B4-BE49-F238E27FC236}">
                <a16:creationId xmlns:a16="http://schemas.microsoft.com/office/drawing/2014/main" id="{1094A105-9669-7A59-72D9-C66E523BAB52}"/>
              </a:ext>
            </a:extLst>
          </p:cNvPr>
          <p:cNvSpPr txBox="1"/>
          <p:nvPr/>
        </p:nvSpPr>
        <p:spPr>
          <a:xfrm>
            <a:off x="8147540" y="1709499"/>
            <a:ext cx="1614299"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軍事参議院</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1027" name="コネクタ: カギ線 1026">
            <a:extLst>
              <a:ext uri="{FF2B5EF4-FFF2-40B4-BE49-F238E27FC236}">
                <a16:creationId xmlns:a16="http://schemas.microsoft.com/office/drawing/2014/main" id="{7A8567E6-E5BC-74F8-44A7-AA47AC781FA9}"/>
              </a:ext>
            </a:extLst>
          </p:cNvPr>
          <p:cNvCxnSpPr>
            <a:cxnSpLocks/>
          </p:cNvCxnSpPr>
          <p:nvPr/>
        </p:nvCxnSpPr>
        <p:spPr>
          <a:xfrm flipV="1">
            <a:off x="7186484" y="1492842"/>
            <a:ext cx="1067830" cy="433465"/>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0" name="コネクタ: カギ線 1029">
            <a:extLst>
              <a:ext uri="{FF2B5EF4-FFF2-40B4-BE49-F238E27FC236}">
                <a16:creationId xmlns:a16="http://schemas.microsoft.com/office/drawing/2014/main" id="{39BED59A-2337-E69D-8F20-5D214E8F4AE9}"/>
              </a:ext>
            </a:extLst>
          </p:cNvPr>
          <p:cNvCxnSpPr>
            <a:cxnSpLocks/>
          </p:cNvCxnSpPr>
          <p:nvPr/>
        </p:nvCxnSpPr>
        <p:spPr>
          <a:xfrm flipV="1">
            <a:off x="7186484" y="1915589"/>
            <a:ext cx="1104900" cy="2480"/>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181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陸軍省兵務</a:t>
            </a:r>
            <a:r>
              <a:rPr kumimoji="1" lang="ja-JP" altLang="en-US" sz="2400" b="1" dirty="0">
                <a:latin typeface="BIZ UDPゴシック" panose="020B0400000000000000" pitchFamily="50" charset="-128"/>
                <a:ea typeface="BIZ UDPゴシック" panose="020B0400000000000000" pitchFamily="50" charset="-128"/>
              </a:rPr>
              <a:t>局</a:t>
            </a:r>
          </a:p>
        </p:txBody>
      </p:sp>
      <p:sp>
        <p:nvSpPr>
          <p:cNvPr id="2" name="テキスト ボックス 1">
            <a:extLst>
              <a:ext uri="{FF2B5EF4-FFF2-40B4-BE49-F238E27FC236}">
                <a16:creationId xmlns:a16="http://schemas.microsoft.com/office/drawing/2014/main" id="{B41518CB-C8CD-7598-134F-548F0175E9DB}"/>
              </a:ext>
            </a:extLst>
          </p:cNvPr>
          <p:cNvSpPr txBox="1"/>
          <p:nvPr/>
        </p:nvSpPr>
        <p:spPr>
          <a:xfrm>
            <a:off x="5326599" y="1062681"/>
            <a:ext cx="1465777"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陸軍省</a:t>
            </a:r>
          </a:p>
        </p:txBody>
      </p:sp>
    </p:spTree>
    <p:extLst>
      <p:ext uri="{BB962C8B-B14F-4D97-AF65-F5344CB8AC3E}">
        <p14:creationId xmlns:p14="http://schemas.microsoft.com/office/powerpoint/2010/main" val="421490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２．２６事件と電話盗聴</a:t>
            </a:r>
          </a:p>
        </p:txBody>
      </p:sp>
    </p:spTree>
    <p:extLst>
      <p:ext uri="{BB962C8B-B14F-4D97-AF65-F5344CB8AC3E}">
        <p14:creationId xmlns:p14="http://schemas.microsoft.com/office/powerpoint/2010/main" val="276019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3" name="テキスト ボックス 2">
            <a:extLst>
              <a:ext uri="{FF2B5EF4-FFF2-40B4-BE49-F238E27FC236}">
                <a16:creationId xmlns:a16="http://schemas.microsoft.com/office/drawing/2014/main" id="{AD6ACDA8-1FEF-45A2-A22D-38B2AB49C217}"/>
              </a:ext>
            </a:extLst>
          </p:cNvPr>
          <p:cNvSpPr txBox="1"/>
          <p:nvPr/>
        </p:nvSpPr>
        <p:spPr>
          <a:xfrm>
            <a:off x="1302047" y="1006402"/>
            <a:ext cx="943583"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三井</a:t>
            </a:r>
          </a:p>
        </p:txBody>
      </p:sp>
      <p:sp>
        <p:nvSpPr>
          <p:cNvPr id="6" name="テキスト ボックス 5">
            <a:extLst>
              <a:ext uri="{FF2B5EF4-FFF2-40B4-BE49-F238E27FC236}">
                <a16:creationId xmlns:a16="http://schemas.microsoft.com/office/drawing/2014/main" id="{B13B5D8F-FB5B-467B-86B5-DFDD40CAF8DD}"/>
              </a:ext>
            </a:extLst>
          </p:cNvPr>
          <p:cNvSpPr txBox="1"/>
          <p:nvPr/>
        </p:nvSpPr>
        <p:spPr>
          <a:xfrm>
            <a:off x="8833525" y="729990"/>
            <a:ext cx="943583"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三菱</a:t>
            </a:r>
          </a:p>
        </p:txBody>
      </p:sp>
      <p:sp>
        <p:nvSpPr>
          <p:cNvPr id="8" name="テキスト ボックス 7">
            <a:extLst>
              <a:ext uri="{FF2B5EF4-FFF2-40B4-BE49-F238E27FC236}">
                <a16:creationId xmlns:a16="http://schemas.microsoft.com/office/drawing/2014/main" id="{5A9C8830-B5E0-4E40-AC76-201C99E2F7C0}"/>
              </a:ext>
            </a:extLst>
          </p:cNvPr>
          <p:cNvSpPr txBox="1"/>
          <p:nvPr/>
        </p:nvSpPr>
        <p:spPr>
          <a:xfrm>
            <a:off x="8565000" y="3561314"/>
            <a:ext cx="1237439" cy="307777"/>
          </a:xfrm>
          <a:prstGeom prst="rect">
            <a:avLst/>
          </a:prstGeom>
          <a:noFill/>
        </p:spPr>
        <p:txBody>
          <a:bodyPr wrap="square">
            <a:spAutoFit/>
          </a:bodyPr>
          <a:lstStyle/>
          <a:p>
            <a:pPr algn="ctr"/>
            <a:r>
              <a:rPr lang="ja-JP" altLang="en-US" sz="1400" b="0" i="0" dirty="0">
                <a:effectLst/>
                <a:latin typeface="BIZ UDPゴシック" panose="020B0400000000000000" pitchFamily="50" charset="-128"/>
                <a:ea typeface="BIZ UDPゴシック" panose="020B0400000000000000" pitchFamily="50" charset="-128"/>
              </a:rPr>
              <a:t>田中光顕</a:t>
            </a:r>
            <a:endParaRPr lang="ja-JP" altLang="en-US" sz="1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8A3AE8C6-6CED-45E0-B868-B45C20E16C4F}"/>
              </a:ext>
            </a:extLst>
          </p:cNvPr>
          <p:cNvSpPr txBox="1"/>
          <p:nvPr/>
        </p:nvSpPr>
        <p:spPr>
          <a:xfrm>
            <a:off x="1044264" y="2264504"/>
            <a:ext cx="1459148" cy="369332"/>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北一輝</a:t>
            </a:r>
          </a:p>
        </p:txBody>
      </p:sp>
      <p:cxnSp>
        <p:nvCxnSpPr>
          <p:cNvPr id="7" name="直線矢印コネクタ 6">
            <a:extLst>
              <a:ext uri="{FF2B5EF4-FFF2-40B4-BE49-F238E27FC236}">
                <a16:creationId xmlns:a16="http://schemas.microsoft.com/office/drawing/2014/main" id="{3ACA19A0-973E-4132-A8D8-D116960DE277}"/>
              </a:ext>
            </a:extLst>
          </p:cNvPr>
          <p:cNvCxnSpPr>
            <a:stCxn id="3" idx="2"/>
            <a:endCxn id="9" idx="0"/>
          </p:cNvCxnSpPr>
          <p:nvPr/>
        </p:nvCxnSpPr>
        <p:spPr>
          <a:xfrm flipH="1">
            <a:off x="1773838" y="1406512"/>
            <a:ext cx="1" cy="85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85F4F85-6613-4904-ABF3-22B8794FC4C4}"/>
              </a:ext>
            </a:extLst>
          </p:cNvPr>
          <p:cNvSpPr txBox="1"/>
          <p:nvPr/>
        </p:nvSpPr>
        <p:spPr>
          <a:xfrm>
            <a:off x="465469" y="1541229"/>
            <a:ext cx="1459148" cy="523220"/>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支那関係費</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年間</a:t>
            </a:r>
            <a:r>
              <a:rPr lang="en-US" altLang="ja-JP" sz="1400" dirty="0">
                <a:latin typeface="BIZ UDPゴシック" panose="020B0400000000000000" pitchFamily="50" charset="-128"/>
                <a:ea typeface="BIZ UDPゴシック" panose="020B0400000000000000" pitchFamily="50" charset="-128"/>
              </a:rPr>
              <a:t>2</a:t>
            </a:r>
            <a:r>
              <a:rPr lang="ja-JP" altLang="en-US" sz="1400" dirty="0">
                <a:latin typeface="BIZ UDPゴシック" panose="020B0400000000000000" pitchFamily="50" charset="-128"/>
                <a:ea typeface="BIZ UDPゴシック" panose="020B0400000000000000" pitchFamily="50" charset="-128"/>
              </a:rPr>
              <a:t>万円</a:t>
            </a:r>
          </a:p>
        </p:txBody>
      </p:sp>
      <p:pic>
        <p:nvPicPr>
          <p:cNvPr id="1026" name="Picture 2">
            <a:extLst>
              <a:ext uri="{FF2B5EF4-FFF2-40B4-BE49-F238E27FC236}">
                <a16:creationId xmlns:a16="http://schemas.microsoft.com/office/drawing/2014/main" id="{C1490E89-D799-4353-99E5-824DFFB21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4456" y="1890925"/>
            <a:ext cx="1192652" cy="1714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1">
            <a:extLst>
              <a:ext uri="{FF2B5EF4-FFF2-40B4-BE49-F238E27FC236}">
                <a16:creationId xmlns:a16="http://schemas.microsoft.com/office/drawing/2014/main" id="{DE6B32FB-70CB-43EC-8387-4A9122075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58" y="2633836"/>
            <a:ext cx="1727960" cy="1725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井上日召 『 血盟団 』 - あを雲の涯">
            <a:extLst>
              <a:ext uri="{FF2B5EF4-FFF2-40B4-BE49-F238E27FC236}">
                <a16:creationId xmlns:a16="http://schemas.microsoft.com/office/drawing/2014/main" id="{AF2A0889-252F-4601-916F-FAF98B066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456" y="4268003"/>
            <a:ext cx="1237439" cy="164991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902C2DA-0F01-4DFA-BED8-BFA0371373A1}"/>
              </a:ext>
            </a:extLst>
          </p:cNvPr>
          <p:cNvSpPr txBox="1"/>
          <p:nvPr/>
        </p:nvSpPr>
        <p:spPr>
          <a:xfrm>
            <a:off x="10025569" y="3651307"/>
            <a:ext cx="1524811" cy="553998"/>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田中伯爵の秘書</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高井徳二郎</a:t>
            </a:r>
          </a:p>
        </p:txBody>
      </p:sp>
      <p:cxnSp>
        <p:nvCxnSpPr>
          <p:cNvPr id="14" name="コネクタ: カギ線 13">
            <a:extLst>
              <a:ext uri="{FF2B5EF4-FFF2-40B4-BE49-F238E27FC236}">
                <a16:creationId xmlns:a16="http://schemas.microsoft.com/office/drawing/2014/main" id="{45C12BC0-AE15-4361-A2BD-AAF00690680E}"/>
              </a:ext>
            </a:extLst>
          </p:cNvPr>
          <p:cNvCxnSpPr>
            <a:stCxn id="1026" idx="3"/>
            <a:endCxn id="11" idx="0"/>
          </p:cNvCxnSpPr>
          <p:nvPr/>
        </p:nvCxnSpPr>
        <p:spPr>
          <a:xfrm>
            <a:off x="9777108" y="2748144"/>
            <a:ext cx="1010867" cy="9031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7A85119E-113B-44CF-96BA-922BAD69593F}"/>
              </a:ext>
            </a:extLst>
          </p:cNvPr>
          <p:cNvCxnSpPr>
            <a:stCxn id="1030" idx="3"/>
            <a:endCxn id="11" idx="2"/>
          </p:cNvCxnSpPr>
          <p:nvPr/>
        </p:nvCxnSpPr>
        <p:spPr>
          <a:xfrm flipV="1">
            <a:off x="9821895" y="4205305"/>
            <a:ext cx="966080" cy="8876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F7E4118-6126-4AAE-9EA9-4E5B80800FC3}"/>
              </a:ext>
            </a:extLst>
          </p:cNvPr>
          <p:cNvSpPr txBox="1"/>
          <p:nvPr/>
        </p:nvSpPr>
        <p:spPr>
          <a:xfrm>
            <a:off x="10282541" y="1204045"/>
            <a:ext cx="1524811" cy="646331"/>
          </a:xfrm>
          <a:prstGeom prst="rect">
            <a:avLst/>
          </a:prstGeom>
          <a:noFill/>
        </p:spPr>
        <p:txBody>
          <a:bodyPr wrap="square">
            <a:spAutoFit/>
          </a:bodyPr>
          <a:lstStyle/>
          <a:p>
            <a:pPr algn="ctr"/>
            <a:r>
              <a:rPr lang="ja-JP" altLang="en-US" b="0" i="0" dirty="0">
                <a:effectLst/>
                <a:latin typeface="BIZ UDPゴシック" panose="020B0400000000000000" pitchFamily="50" charset="-128"/>
                <a:ea typeface="BIZ UDPゴシック" panose="020B0400000000000000" pitchFamily="50" charset="-128"/>
              </a:rPr>
              <a:t>田中光顕</a:t>
            </a:r>
            <a:endParaRPr lang="en-US" altLang="ja-JP" b="0" i="0" dirty="0">
              <a:effectLst/>
              <a:latin typeface="BIZ UDPゴシック" panose="020B0400000000000000" pitchFamily="50" charset="-128"/>
              <a:ea typeface="BIZ UDPゴシック" panose="020B0400000000000000" pitchFamily="50" charset="-128"/>
            </a:endParaRPr>
          </a:p>
          <a:p>
            <a:pPr algn="ctr"/>
            <a:r>
              <a:rPr lang="ja-JP" altLang="en-US" b="0" i="0" dirty="0">
                <a:effectLst/>
                <a:latin typeface="BIZ UDPゴシック" panose="020B0400000000000000" pitchFamily="50" charset="-128"/>
                <a:ea typeface="BIZ UDPゴシック" panose="020B0400000000000000" pitchFamily="50" charset="-128"/>
              </a:rPr>
              <a:t>安達謙蔵</a:t>
            </a:r>
            <a:endParaRPr lang="ja-JP" altLang="en-US"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1C093427-AF40-44BA-BB1A-AA70B49E9938}"/>
              </a:ext>
            </a:extLst>
          </p:cNvPr>
          <p:cNvSpPr txBox="1"/>
          <p:nvPr/>
        </p:nvSpPr>
        <p:spPr>
          <a:xfrm>
            <a:off x="8610599" y="5903863"/>
            <a:ext cx="1237439" cy="307777"/>
          </a:xfrm>
          <a:prstGeom prst="rect">
            <a:avLst/>
          </a:prstGeom>
          <a:noFill/>
        </p:spPr>
        <p:txBody>
          <a:bodyPr wrap="square">
            <a:spAutoFit/>
          </a:bodyPr>
          <a:lstStyle/>
          <a:p>
            <a:pPr algn="ctr"/>
            <a:r>
              <a:rPr lang="ja-JP" altLang="en-US" sz="1400" b="1" i="0" dirty="0">
                <a:effectLst/>
                <a:latin typeface="BIZ UDPゴシック" panose="020B0400000000000000" pitchFamily="50" charset="-128"/>
                <a:ea typeface="BIZ UDPゴシック" panose="020B0400000000000000" pitchFamily="50" charset="-128"/>
              </a:rPr>
              <a:t>井上日召</a:t>
            </a:r>
            <a:endParaRPr lang="ja-JP" altLang="en-US" sz="1400" dirty="0">
              <a:latin typeface="BIZ UDPゴシック" panose="020B0400000000000000" pitchFamily="50" charset="-128"/>
              <a:ea typeface="BIZ UDPゴシック" panose="020B0400000000000000" pitchFamily="50" charset="-128"/>
            </a:endParaRPr>
          </a:p>
        </p:txBody>
      </p:sp>
      <p:pic>
        <p:nvPicPr>
          <p:cNvPr id="1032" name="Picture 8" descr="池田成彬 三井合名会社筆頭常務理事 に対する画像結果">
            <a:extLst>
              <a:ext uri="{FF2B5EF4-FFF2-40B4-BE49-F238E27FC236}">
                <a16:creationId xmlns:a16="http://schemas.microsoft.com/office/drawing/2014/main" id="{1305C232-AEF6-4999-8C18-ECA0E7B48A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614" y="4346148"/>
            <a:ext cx="1304925"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CBC58669-67E2-4D35-B002-57C5FD222668}"/>
              </a:ext>
            </a:extLst>
          </p:cNvPr>
          <p:cNvSpPr txBox="1"/>
          <p:nvPr/>
        </p:nvSpPr>
        <p:spPr>
          <a:xfrm>
            <a:off x="5254780" y="3859509"/>
            <a:ext cx="1524811" cy="523220"/>
          </a:xfrm>
          <a:prstGeom prst="rect">
            <a:avLst/>
          </a:prstGeom>
          <a:noFill/>
        </p:spPr>
        <p:txBody>
          <a:bodyPr wrap="square">
            <a:spAutoFit/>
          </a:bodyPr>
          <a:lstStyle/>
          <a:p>
            <a:pPr algn="ctr"/>
            <a:r>
              <a:rPr lang="zh-TW" altLang="en-US" sz="1400" dirty="0">
                <a:latin typeface="BIZ UDPゴシック" panose="020B0400000000000000" pitchFamily="50" charset="-128"/>
                <a:ea typeface="BIZ UDPゴシック" panose="020B0400000000000000" pitchFamily="50" charset="-128"/>
              </a:rPr>
              <a:t>三井合名会社</a:t>
            </a:r>
            <a:endParaRPr lang="en-US" altLang="zh-TW" sz="1400" dirty="0">
              <a:latin typeface="BIZ UDPゴシック" panose="020B0400000000000000" pitchFamily="50" charset="-128"/>
              <a:ea typeface="BIZ UDPゴシック" panose="020B0400000000000000" pitchFamily="50" charset="-128"/>
            </a:endParaRPr>
          </a:p>
          <a:p>
            <a:pPr algn="ctr"/>
            <a:r>
              <a:rPr lang="zh-TW" altLang="en-US" sz="1400" dirty="0">
                <a:latin typeface="BIZ UDPゴシック" panose="020B0400000000000000" pitchFamily="50" charset="-128"/>
                <a:ea typeface="BIZ UDPゴシック" panose="020B0400000000000000" pitchFamily="50" charset="-128"/>
              </a:rPr>
              <a:t>筆頭常務理事</a:t>
            </a:r>
            <a:endParaRPr lang="ja-JP" altLang="en-US" sz="1400" dirty="0">
              <a:latin typeface="BIZ UDPゴシック" panose="020B0400000000000000" pitchFamily="50" charset="-128"/>
              <a:ea typeface="BIZ UDPゴシック" panose="020B0400000000000000" pitchFamily="50" charset="-128"/>
            </a:endParaRPr>
          </a:p>
        </p:txBody>
      </p:sp>
      <p:sp>
        <p:nvSpPr>
          <p:cNvPr id="31" name="テキスト ボックス 30">
            <a:extLst>
              <a:ext uri="{FF2B5EF4-FFF2-40B4-BE49-F238E27FC236}">
                <a16:creationId xmlns:a16="http://schemas.microsoft.com/office/drawing/2014/main" id="{3F9CB25B-5F29-4282-9AAA-ACDA5B3061A3}"/>
              </a:ext>
            </a:extLst>
          </p:cNvPr>
          <p:cNvSpPr txBox="1"/>
          <p:nvPr/>
        </p:nvSpPr>
        <p:spPr>
          <a:xfrm>
            <a:off x="5365614" y="6026520"/>
            <a:ext cx="1217174" cy="307777"/>
          </a:xfrm>
          <a:prstGeom prst="rect">
            <a:avLst/>
          </a:prstGeom>
          <a:noFill/>
        </p:spPr>
        <p:txBody>
          <a:bodyPr wrap="square">
            <a:spAutoFit/>
          </a:bodyPr>
          <a:lstStyle/>
          <a:p>
            <a:pPr algn="ctr"/>
            <a:r>
              <a:rPr lang="zh-TW" altLang="en-US" sz="1400" dirty="0">
                <a:latin typeface="BIZ UDPゴシック" panose="020B0400000000000000" pitchFamily="50" charset="-128"/>
                <a:ea typeface="BIZ UDPゴシック" panose="020B0400000000000000" pitchFamily="50" charset="-128"/>
              </a:rPr>
              <a:t>池田成彬</a:t>
            </a:r>
            <a:endParaRPr lang="ja-JP" altLang="en-US" sz="1400" dirty="0">
              <a:latin typeface="BIZ UDPゴシック" panose="020B0400000000000000" pitchFamily="50" charset="-128"/>
              <a:ea typeface="BIZ UDPゴシック" panose="020B0400000000000000" pitchFamily="50" charset="-128"/>
            </a:endParaRPr>
          </a:p>
        </p:txBody>
      </p:sp>
      <p:pic>
        <p:nvPicPr>
          <p:cNvPr id="1037" name="Picture 13" descr="団琢磨 三井合名会社理事長  に対する画像結果">
            <a:extLst>
              <a:ext uri="{FF2B5EF4-FFF2-40B4-BE49-F238E27FC236}">
                <a16:creationId xmlns:a16="http://schemas.microsoft.com/office/drawing/2014/main" id="{8768D922-0522-45E4-86A5-E026E599AD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121" y="1833267"/>
            <a:ext cx="1524812" cy="1595733"/>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2D2455B8-4217-4D0C-AF0F-F8A9CAC55CC6}"/>
              </a:ext>
            </a:extLst>
          </p:cNvPr>
          <p:cNvSpPr txBox="1"/>
          <p:nvPr/>
        </p:nvSpPr>
        <p:spPr>
          <a:xfrm>
            <a:off x="5358955" y="1298705"/>
            <a:ext cx="1304925" cy="523220"/>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三井合名会社</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理事長</a:t>
            </a:r>
          </a:p>
        </p:txBody>
      </p:sp>
      <p:sp>
        <p:nvSpPr>
          <p:cNvPr id="38" name="テキスト ボックス 37">
            <a:extLst>
              <a:ext uri="{FF2B5EF4-FFF2-40B4-BE49-F238E27FC236}">
                <a16:creationId xmlns:a16="http://schemas.microsoft.com/office/drawing/2014/main" id="{C2568CE9-06E7-44D7-8601-013762E62828}"/>
              </a:ext>
            </a:extLst>
          </p:cNvPr>
          <p:cNvSpPr txBox="1"/>
          <p:nvPr/>
        </p:nvSpPr>
        <p:spPr>
          <a:xfrm>
            <a:off x="5485537" y="3408021"/>
            <a:ext cx="104997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団琢磨</a:t>
            </a:r>
          </a:p>
        </p:txBody>
      </p:sp>
      <p:cxnSp>
        <p:nvCxnSpPr>
          <p:cNvPr id="33" name="直線矢印コネクタ 32">
            <a:extLst>
              <a:ext uri="{FF2B5EF4-FFF2-40B4-BE49-F238E27FC236}">
                <a16:creationId xmlns:a16="http://schemas.microsoft.com/office/drawing/2014/main" id="{2FB84A9F-AED2-43B2-8F48-C028AC448BD7}"/>
              </a:ext>
            </a:extLst>
          </p:cNvPr>
          <p:cNvCxnSpPr>
            <a:cxnSpLocks/>
          </p:cNvCxnSpPr>
          <p:nvPr/>
        </p:nvCxnSpPr>
        <p:spPr>
          <a:xfrm flipH="1" flipV="1">
            <a:off x="6772933" y="5083234"/>
            <a:ext cx="1811523"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0A304093-6A42-4DF6-A8AA-9E71708B95DC}"/>
              </a:ext>
            </a:extLst>
          </p:cNvPr>
          <p:cNvCxnSpPr>
            <a:stCxn id="1030" idx="1"/>
            <a:endCxn id="1037" idx="3"/>
          </p:cNvCxnSpPr>
          <p:nvPr/>
        </p:nvCxnSpPr>
        <p:spPr>
          <a:xfrm rot="10800000">
            <a:off x="6772934" y="2631135"/>
            <a:ext cx="1811523" cy="24618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0F45A33E-AA29-4FE5-9559-BD79B1BF5C3D}"/>
              </a:ext>
            </a:extLst>
          </p:cNvPr>
          <p:cNvSpPr txBox="1"/>
          <p:nvPr/>
        </p:nvSpPr>
        <p:spPr>
          <a:xfrm>
            <a:off x="6740679" y="2369503"/>
            <a:ext cx="1049979" cy="276999"/>
          </a:xfrm>
          <a:prstGeom prst="rect">
            <a:avLst/>
          </a:prstGeom>
          <a:noFill/>
        </p:spPr>
        <p:txBody>
          <a:bodyPr wrap="square">
            <a:spAutoFit/>
          </a:bodyPr>
          <a:lstStyle/>
          <a:p>
            <a:pPr algn="ct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菱沼五郎</a:t>
            </a:r>
            <a:endParaRPr lang="ja-JP" altLang="en-US" sz="1200" dirty="0">
              <a:latin typeface="BIZ UDPゴシック" panose="020B0400000000000000" pitchFamily="50" charset="-128"/>
              <a:ea typeface="BIZ UDPゴシック" panose="020B0400000000000000" pitchFamily="50" charset="-128"/>
            </a:endParaRPr>
          </a:p>
        </p:txBody>
      </p:sp>
      <p:sp>
        <p:nvSpPr>
          <p:cNvPr id="49" name="テキスト ボックス 48">
            <a:extLst>
              <a:ext uri="{FF2B5EF4-FFF2-40B4-BE49-F238E27FC236}">
                <a16:creationId xmlns:a16="http://schemas.microsoft.com/office/drawing/2014/main" id="{313382CA-F824-48EB-91E4-85DBFDED37BD}"/>
              </a:ext>
            </a:extLst>
          </p:cNvPr>
          <p:cNvSpPr txBox="1"/>
          <p:nvPr/>
        </p:nvSpPr>
        <p:spPr>
          <a:xfrm>
            <a:off x="6861885" y="4806235"/>
            <a:ext cx="963494" cy="276999"/>
          </a:xfrm>
          <a:prstGeom prst="rect">
            <a:avLst/>
          </a:prstGeom>
          <a:noFill/>
        </p:spPr>
        <p:txBody>
          <a:bodyPr wrap="square">
            <a:spAutoFit/>
          </a:bodyPr>
          <a:lstStyle/>
          <a:p>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黒沢大二</a:t>
            </a:r>
            <a:endParaRPr lang="ja-JP" altLang="en-US" sz="1200" dirty="0">
              <a:latin typeface="BIZ UDPゴシック" panose="020B0400000000000000" pitchFamily="50" charset="-128"/>
              <a:ea typeface="BIZ UDPゴシック" panose="020B0400000000000000" pitchFamily="50" charset="-128"/>
            </a:endParaRPr>
          </a:p>
        </p:txBody>
      </p:sp>
      <p:sp>
        <p:nvSpPr>
          <p:cNvPr id="51" name="テキスト ボックス 50">
            <a:extLst>
              <a:ext uri="{FF2B5EF4-FFF2-40B4-BE49-F238E27FC236}">
                <a16:creationId xmlns:a16="http://schemas.microsoft.com/office/drawing/2014/main" id="{5DA004B1-DB48-414D-A96A-B56C823FE089}"/>
              </a:ext>
            </a:extLst>
          </p:cNvPr>
          <p:cNvSpPr txBox="1"/>
          <p:nvPr/>
        </p:nvSpPr>
        <p:spPr>
          <a:xfrm>
            <a:off x="3630308" y="2714929"/>
            <a:ext cx="1524627" cy="2123658"/>
          </a:xfrm>
          <a:prstGeom prst="rect">
            <a:avLst/>
          </a:prstGeom>
          <a:noFill/>
        </p:spPr>
        <p:txBody>
          <a:bodyPr wrap="square">
            <a:spAutoFit/>
          </a:bodyPr>
          <a:lstStyle/>
          <a:p>
            <a:pPr algn="ctr"/>
            <a:r>
              <a:rPr lang="zh-TW" altLang="en-US" sz="1600" dirty="0">
                <a:latin typeface="BIZ UDPゴシック" panose="020B0400000000000000" pitchFamily="50" charset="-128"/>
                <a:ea typeface="BIZ UDPゴシック" panose="020B0400000000000000" pitchFamily="50" charset="-128"/>
              </a:rPr>
              <a:t>西園寺公望</a:t>
            </a:r>
          </a:p>
          <a:p>
            <a:pPr algn="ctr"/>
            <a:r>
              <a:rPr lang="zh-TW" altLang="en-US" sz="1600" dirty="0">
                <a:latin typeface="BIZ UDPゴシック" panose="020B0400000000000000" pitchFamily="50" charset="-128"/>
                <a:ea typeface="BIZ UDPゴシック" panose="020B0400000000000000" pitchFamily="50" charset="-128"/>
              </a:rPr>
              <a:t>幣原喜重郎</a:t>
            </a:r>
          </a:p>
          <a:p>
            <a:pPr algn="ctr"/>
            <a:r>
              <a:rPr lang="zh-TW" altLang="en-US" sz="1600" dirty="0">
                <a:latin typeface="BIZ UDPゴシック" panose="020B0400000000000000" pitchFamily="50" charset="-128"/>
                <a:ea typeface="BIZ UDPゴシック" panose="020B0400000000000000" pitchFamily="50" charset="-128"/>
              </a:rPr>
              <a:t>若槻禮次郎</a:t>
            </a:r>
          </a:p>
          <a:p>
            <a:pPr algn="ctr"/>
            <a:r>
              <a:rPr lang="zh-TW" altLang="en-US" sz="1600" dirty="0">
                <a:latin typeface="BIZ UDPゴシック" panose="020B0400000000000000" pitchFamily="50" charset="-128"/>
                <a:ea typeface="BIZ UDPゴシック" panose="020B0400000000000000" pitchFamily="50" charset="-128"/>
              </a:rPr>
              <a:t>徳川家達</a:t>
            </a:r>
          </a:p>
          <a:p>
            <a:pPr algn="ctr"/>
            <a:r>
              <a:rPr lang="zh-TW" altLang="en-US" sz="1600" dirty="0">
                <a:latin typeface="BIZ UDPゴシック" panose="020B0400000000000000" pitchFamily="50" charset="-128"/>
                <a:ea typeface="BIZ UDPゴシック" panose="020B0400000000000000" pitchFamily="50" charset="-128"/>
              </a:rPr>
              <a:t>牧野伸顕</a:t>
            </a:r>
          </a:p>
          <a:p>
            <a:pPr algn="ctr"/>
            <a:r>
              <a:rPr lang="zh-TW" altLang="en-US" sz="1600" dirty="0">
                <a:latin typeface="BIZ UDPゴシック" panose="020B0400000000000000" pitchFamily="50" charset="-128"/>
                <a:ea typeface="BIZ UDPゴシック" panose="020B0400000000000000" pitchFamily="50" charset="-128"/>
              </a:rPr>
              <a:t>井上準之助</a:t>
            </a:r>
          </a:p>
          <a:p>
            <a:pPr algn="ctr"/>
            <a:r>
              <a:rPr lang="zh-TW" altLang="en-US" sz="1600" dirty="0">
                <a:latin typeface="BIZ UDPゴシック" panose="020B0400000000000000" pitchFamily="50" charset="-128"/>
                <a:ea typeface="BIZ UDPゴシック" panose="020B0400000000000000" pitchFamily="50" charset="-128"/>
              </a:rPr>
              <a:t>伊東巳代治</a:t>
            </a:r>
          </a:p>
          <a:p>
            <a:pPr algn="ctr"/>
            <a:r>
              <a:rPr lang="zh-TW" altLang="en-US" sz="1600" dirty="0">
                <a:latin typeface="BIZ UDPゴシック" panose="020B0400000000000000" pitchFamily="50" charset="-128"/>
                <a:ea typeface="BIZ UDPゴシック" panose="020B0400000000000000" pitchFamily="50" charset="-128"/>
              </a:rPr>
              <a:t>犬養毅</a:t>
            </a:r>
            <a:endParaRPr lang="ja-JP" altLang="en-US" sz="1600" dirty="0">
              <a:latin typeface="BIZ UDPゴシック" panose="020B0400000000000000" pitchFamily="50" charset="-128"/>
              <a:ea typeface="BIZ UDPゴシック" panose="020B0400000000000000" pitchFamily="50" charset="-128"/>
            </a:endParaRP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血盟団事件</a:t>
            </a:r>
          </a:p>
        </p:txBody>
      </p:sp>
      <p:pic>
        <p:nvPicPr>
          <p:cNvPr id="2050" name="Picture 2" descr="昭和12年8月19日 (二十一) 西田税 - あを雲の涯 さん">
            <a:extLst>
              <a:ext uri="{FF2B5EF4-FFF2-40B4-BE49-F238E27FC236}">
                <a16:creationId xmlns:a16="http://schemas.microsoft.com/office/drawing/2014/main" id="{367A437C-26F8-92BF-8DC0-65D2635CE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694" y="4558075"/>
            <a:ext cx="1304925" cy="17265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7F46C3E-27D8-E9C1-B236-5FEA52B9B26B}"/>
              </a:ext>
            </a:extLst>
          </p:cNvPr>
          <p:cNvSpPr txBox="1"/>
          <p:nvPr/>
        </p:nvSpPr>
        <p:spPr>
          <a:xfrm>
            <a:off x="1140252" y="6247911"/>
            <a:ext cx="1175807" cy="369332"/>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西田税</a:t>
            </a:r>
          </a:p>
        </p:txBody>
      </p:sp>
    </p:spTree>
    <p:extLst>
      <p:ext uri="{BB962C8B-B14F-4D97-AF65-F5344CB8AC3E}">
        <p14:creationId xmlns:p14="http://schemas.microsoft.com/office/powerpoint/2010/main" val="2757850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6" name="テキスト ボックス 5">
            <a:extLst>
              <a:ext uri="{FF2B5EF4-FFF2-40B4-BE49-F238E27FC236}">
                <a16:creationId xmlns:a16="http://schemas.microsoft.com/office/drawing/2014/main" id="{B13B5D8F-FB5B-467B-86B5-DFDD40CAF8DD}"/>
              </a:ext>
            </a:extLst>
          </p:cNvPr>
          <p:cNvSpPr txBox="1"/>
          <p:nvPr/>
        </p:nvSpPr>
        <p:spPr>
          <a:xfrm>
            <a:off x="5397623" y="3123500"/>
            <a:ext cx="1323730"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三菱</a:t>
            </a:r>
            <a:r>
              <a:rPr lang="ja-JP" altLang="en-US" sz="2000" dirty="0">
                <a:latin typeface="BIZ UDPゴシック" panose="020B0400000000000000" pitchFamily="50" charset="-128"/>
                <a:ea typeface="BIZ UDPゴシック" panose="020B0400000000000000" pitchFamily="50" charset="-128"/>
              </a:rPr>
              <a:t>合資</a:t>
            </a:r>
            <a:endParaRPr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秘書室</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昭和の暗殺時代における財閥の情報体制</a:t>
            </a:r>
          </a:p>
        </p:txBody>
      </p:sp>
      <p:sp>
        <p:nvSpPr>
          <p:cNvPr id="2" name="楕円 1">
            <a:extLst>
              <a:ext uri="{FF2B5EF4-FFF2-40B4-BE49-F238E27FC236}">
                <a16:creationId xmlns:a16="http://schemas.microsoft.com/office/drawing/2014/main" id="{8A5AB769-480B-BC03-C116-DAC259BE15A9}"/>
              </a:ext>
            </a:extLst>
          </p:cNvPr>
          <p:cNvSpPr/>
          <p:nvPr/>
        </p:nvSpPr>
        <p:spPr>
          <a:xfrm>
            <a:off x="609600" y="634358"/>
            <a:ext cx="2891481" cy="229835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日本陸軍</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日本海軍</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革新運動</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青年将校</a:t>
            </a:r>
            <a:endParaRPr kumimoji="1" lang="ja-JP" altLang="en-US" dirty="0">
              <a:latin typeface="BIZ UDPゴシック" panose="020B0400000000000000" pitchFamily="50" charset="-128"/>
              <a:ea typeface="BIZ UDPゴシック" panose="020B0400000000000000" pitchFamily="50" charset="-128"/>
            </a:endParaRPr>
          </a:p>
        </p:txBody>
      </p:sp>
      <p:sp>
        <p:nvSpPr>
          <p:cNvPr id="12" name="楕円 11">
            <a:extLst>
              <a:ext uri="{FF2B5EF4-FFF2-40B4-BE49-F238E27FC236}">
                <a16:creationId xmlns:a16="http://schemas.microsoft.com/office/drawing/2014/main" id="{494DAD21-B857-A660-69D2-9A47D6F9A18D}"/>
              </a:ext>
            </a:extLst>
          </p:cNvPr>
          <p:cNvSpPr/>
          <p:nvPr/>
        </p:nvSpPr>
        <p:spPr>
          <a:xfrm>
            <a:off x="527221" y="3111569"/>
            <a:ext cx="2891481" cy="22983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右翼</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sz="3600" dirty="0">
                <a:latin typeface="BIZ UDPゴシック" panose="020B0400000000000000" pitchFamily="50" charset="-128"/>
                <a:ea typeface="BIZ UDPゴシック" panose="020B0400000000000000" pitchFamily="50" charset="-128"/>
              </a:rPr>
              <a:t>宗教団体</a:t>
            </a:r>
            <a:endParaRPr kumimoji="1" lang="en-US" altLang="ja-JP" sz="3600" dirty="0">
              <a:latin typeface="BIZ UDPゴシック" panose="020B0400000000000000" pitchFamily="50" charset="-128"/>
              <a:ea typeface="BIZ UDPゴシック" panose="020B0400000000000000" pitchFamily="50" charset="-128"/>
            </a:endParaRPr>
          </a:p>
          <a:p>
            <a:pPr algn="ctr"/>
            <a:endParaRPr kumimoji="1" lang="ja-JP" altLang="en-US"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1A599862-945E-8D71-E56D-FEEE549E8E50}"/>
              </a:ext>
            </a:extLst>
          </p:cNvPr>
          <p:cNvSpPr txBox="1"/>
          <p:nvPr/>
        </p:nvSpPr>
        <p:spPr>
          <a:xfrm>
            <a:off x="5397623" y="1443064"/>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三井合名</a:t>
            </a:r>
            <a:endParaRPr lang="en-US" altLang="ja-JP" sz="20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6B9979C5-CF66-FBD1-9FAB-F7E3C7A6567D}"/>
              </a:ext>
            </a:extLst>
          </p:cNvPr>
          <p:cNvSpPr txBox="1"/>
          <p:nvPr/>
        </p:nvSpPr>
        <p:spPr>
          <a:xfrm>
            <a:off x="5397623" y="4417045"/>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安田合名</a:t>
            </a:r>
            <a:endParaRPr lang="en-US" altLang="ja-JP" sz="200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6B59C750-867A-E1A8-EEFE-04D2D91629D9}"/>
              </a:ext>
            </a:extLst>
          </p:cNvPr>
          <p:cNvSpPr txBox="1"/>
          <p:nvPr/>
        </p:nvSpPr>
        <p:spPr>
          <a:xfrm>
            <a:off x="5434135" y="5298749"/>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大倉合名</a:t>
            </a:r>
            <a:endParaRPr lang="en-US" altLang="ja-JP" sz="20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58BB109D-F49D-F6E1-5D56-A513EDAE6228}"/>
              </a:ext>
            </a:extLst>
          </p:cNvPr>
          <p:cNvSpPr txBox="1"/>
          <p:nvPr/>
        </p:nvSpPr>
        <p:spPr>
          <a:xfrm>
            <a:off x="5434135" y="2284846"/>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住友合資</a:t>
            </a:r>
            <a:endParaRPr lang="en-US" altLang="ja-JP" sz="2000" dirty="0">
              <a:latin typeface="BIZ UDPゴシック" panose="020B0400000000000000" pitchFamily="50" charset="-128"/>
              <a:ea typeface="BIZ UDPゴシック" panose="020B0400000000000000" pitchFamily="50" charset="-128"/>
            </a:endParaRPr>
          </a:p>
        </p:txBody>
      </p:sp>
      <p:sp>
        <p:nvSpPr>
          <p:cNvPr id="20" name="楕円 19">
            <a:extLst>
              <a:ext uri="{FF2B5EF4-FFF2-40B4-BE49-F238E27FC236}">
                <a16:creationId xmlns:a16="http://schemas.microsoft.com/office/drawing/2014/main" id="{6FF0E4F1-E707-0EF2-50D7-A175F996C876}"/>
              </a:ext>
            </a:extLst>
          </p:cNvPr>
          <p:cNvSpPr/>
          <p:nvPr/>
        </p:nvSpPr>
        <p:spPr>
          <a:xfrm>
            <a:off x="1684712" y="5505901"/>
            <a:ext cx="1894704" cy="1010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latin typeface="BIZ UDPゴシック" panose="020B0400000000000000" pitchFamily="50" charset="-128"/>
                <a:ea typeface="BIZ UDPゴシック" panose="020B0400000000000000" pitchFamily="50" charset="-128"/>
              </a:rPr>
              <a:t>左翼</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24" name="直線矢印コネクタ 23">
            <a:extLst>
              <a:ext uri="{FF2B5EF4-FFF2-40B4-BE49-F238E27FC236}">
                <a16:creationId xmlns:a16="http://schemas.microsoft.com/office/drawing/2014/main" id="{BBC7AC1A-5551-FFFE-6BEC-0EB6B561A3BA}"/>
              </a:ext>
            </a:extLst>
          </p:cNvPr>
          <p:cNvCxnSpPr>
            <a:cxnSpLocks/>
            <a:endCxn id="2" idx="6"/>
          </p:cNvCxnSpPr>
          <p:nvPr/>
        </p:nvCxnSpPr>
        <p:spPr>
          <a:xfrm flipH="1">
            <a:off x="3501081" y="1643119"/>
            <a:ext cx="2018270" cy="140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230FD3BC-2805-4DEC-4550-65F9E7898B9F}"/>
              </a:ext>
            </a:extLst>
          </p:cNvPr>
          <p:cNvCxnSpPr>
            <a:endCxn id="12" idx="7"/>
          </p:cNvCxnSpPr>
          <p:nvPr/>
        </p:nvCxnSpPr>
        <p:spPr>
          <a:xfrm flipH="1">
            <a:off x="2995254" y="1643119"/>
            <a:ext cx="2532335" cy="1805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8BB7B06-8F99-07AC-C54F-E6797A143873}"/>
              </a:ext>
            </a:extLst>
          </p:cNvPr>
          <p:cNvCxnSpPr>
            <a:cxnSpLocks/>
            <a:endCxn id="20" idx="7"/>
          </p:cNvCxnSpPr>
          <p:nvPr/>
        </p:nvCxnSpPr>
        <p:spPr>
          <a:xfrm flipH="1">
            <a:off x="3301943" y="1643119"/>
            <a:ext cx="2225646" cy="4010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D0127673-10A5-A4AB-F3EF-08612521CD0C}"/>
              </a:ext>
            </a:extLst>
          </p:cNvPr>
          <p:cNvCxnSpPr>
            <a:stCxn id="19" idx="1"/>
            <a:endCxn id="2" idx="6"/>
          </p:cNvCxnSpPr>
          <p:nvPr/>
        </p:nvCxnSpPr>
        <p:spPr>
          <a:xfrm flipH="1" flipV="1">
            <a:off x="3501081" y="1783536"/>
            <a:ext cx="1933054" cy="701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C3C353B0-4D62-256D-B859-24DF929C7814}"/>
              </a:ext>
            </a:extLst>
          </p:cNvPr>
          <p:cNvCxnSpPr>
            <a:stCxn id="19" idx="1"/>
            <a:endCxn id="12" idx="7"/>
          </p:cNvCxnSpPr>
          <p:nvPr/>
        </p:nvCxnSpPr>
        <p:spPr>
          <a:xfrm flipH="1">
            <a:off x="2995254" y="2484901"/>
            <a:ext cx="2438881" cy="96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4D0EF928-6F9D-FE1D-16FA-B72581626870}"/>
              </a:ext>
            </a:extLst>
          </p:cNvPr>
          <p:cNvCxnSpPr>
            <a:stCxn id="19" idx="1"/>
            <a:endCxn id="20" idx="7"/>
          </p:cNvCxnSpPr>
          <p:nvPr/>
        </p:nvCxnSpPr>
        <p:spPr>
          <a:xfrm flipH="1">
            <a:off x="3301943" y="2484901"/>
            <a:ext cx="2132192" cy="3169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CF531D32-AB67-CECE-EB46-5640CE4AFC44}"/>
              </a:ext>
            </a:extLst>
          </p:cNvPr>
          <p:cNvCxnSpPr>
            <a:endCxn id="2" idx="6"/>
          </p:cNvCxnSpPr>
          <p:nvPr/>
        </p:nvCxnSpPr>
        <p:spPr>
          <a:xfrm flipH="1" flipV="1">
            <a:off x="3501081" y="1783536"/>
            <a:ext cx="2018270" cy="1664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29BB0FBF-F8B2-CE2B-80DE-D8E2FB8344D1}"/>
              </a:ext>
            </a:extLst>
          </p:cNvPr>
          <p:cNvCxnSpPr>
            <a:cxnSpLocks/>
            <a:endCxn id="12" idx="6"/>
          </p:cNvCxnSpPr>
          <p:nvPr/>
        </p:nvCxnSpPr>
        <p:spPr>
          <a:xfrm flipH="1">
            <a:off x="3418702" y="3462204"/>
            <a:ext cx="2108887" cy="798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6DCF66CC-1E6F-C3A5-6CBA-5C33D0FC3402}"/>
              </a:ext>
            </a:extLst>
          </p:cNvPr>
          <p:cNvCxnSpPr>
            <a:endCxn id="20" idx="7"/>
          </p:cNvCxnSpPr>
          <p:nvPr/>
        </p:nvCxnSpPr>
        <p:spPr>
          <a:xfrm flipH="1">
            <a:off x="3301943" y="3448155"/>
            <a:ext cx="2225646" cy="220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11B441F-B19D-74BD-BA06-54325B5190BB}"/>
              </a:ext>
            </a:extLst>
          </p:cNvPr>
          <p:cNvCxnSpPr>
            <a:cxnSpLocks/>
            <a:stCxn id="17" idx="1"/>
            <a:endCxn id="2" idx="5"/>
          </p:cNvCxnSpPr>
          <p:nvPr/>
        </p:nvCxnSpPr>
        <p:spPr>
          <a:xfrm flipH="1" flipV="1">
            <a:off x="3077633" y="2596128"/>
            <a:ext cx="2319990" cy="2020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0B129406-E9AA-C930-9B68-C007A63A8013}"/>
              </a:ext>
            </a:extLst>
          </p:cNvPr>
          <p:cNvCxnSpPr>
            <a:stCxn id="17" idx="1"/>
            <a:endCxn id="12" idx="6"/>
          </p:cNvCxnSpPr>
          <p:nvPr/>
        </p:nvCxnSpPr>
        <p:spPr>
          <a:xfrm flipH="1" flipV="1">
            <a:off x="3418702" y="4260747"/>
            <a:ext cx="1978921" cy="356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2BE4A2D5-C37A-CB38-6A84-A63A3DC19020}"/>
              </a:ext>
            </a:extLst>
          </p:cNvPr>
          <p:cNvCxnSpPr>
            <a:stCxn id="17" idx="1"/>
            <a:endCxn id="20" idx="6"/>
          </p:cNvCxnSpPr>
          <p:nvPr/>
        </p:nvCxnSpPr>
        <p:spPr>
          <a:xfrm flipH="1">
            <a:off x="3579416" y="4617100"/>
            <a:ext cx="1818207" cy="139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F441887-81A1-14F7-4EFC-2751FE10CF0A}"/>
              </a:ext>
            </a:extLst>
          </p:cNvPr>
          <p:cNvCxnSpPr>
            <a:stCxn id="18" idx="1"/>
            <a:endCxn id="20" idx="6"/>
          </p:cNvCxnSpPr>
          <p:nvPr/>
        </p:nvCxnSpPr>
        <p:spPr>
          <a:xfrm flipH="1">
            <a:off x="3579416" y="5498804"/>
            <a:ext cx="1854719" cy="51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a:extLst>
              <a:ext uri="{FF2B5EF4-FFF2-40B4-BE49-F238E27FC236}">
                <a16:creationId xmlns:a16="http://schemas.microsoft.com/office/drawing/2014/main" id="{EC7047B9-04C7-DCBC-BDC0-FEB6806E334F}"/>
              </a:ext>
            </a:extLst>
          </p:cNvPr>
          <p:cNvCxnSpPr>
            <a:stCxn id="18" idx="1"/>
            <a:endCxn id="12" idx="6"/>
          </p:cNvCxnSpPr>
          <p:nvPr/>
        </p:nvCxnSpPr>
        <p:spPr>
          <a:xfrm flipH="1" flipV="1">
            <a:off x="3418702" y="4260747"/>
            <a:ext cx="2015433" cy="1238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1A48025F-4FEE-0E29-883C-75B2D1FB13A5}"/>
              </a:ext>
            </a:extLst>
          </p:cNvPr>
          <p:cNvCxnSpPr>
            <a:stCxn id="18" idx="1"/>
            <a:endCxn id="2" idx="5"/>
          </p:cNvCxnSpPr>
          <p:nvPr/>
        </p:nvCxnSpPr>
        <p:spPr>
          <a:xfrm flipH="1" flipV="1">
            <a:off x="3077633" y="2596128"/>
            <a:ext cx="2356502" cy="2902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四角形: 角を丸くする 132">
            <a:extLst>
              <a:ext uri="{FF2B5EF4-FFF2-40B4-BE49-F238E27FC236}">
                <a16:creationId xmlns:a16="http://schemas.microsoft.com/office/drawing/2014/main" id="{CBB908FB-5F02-521D-56AD-C8A27410D7DE}"/>
              </a:ext>
            </a:extLst>
          </p:cNvPr>
          <p:cNvSpPr/>
          <p:nvPr/>
        </p:nvSpPr>
        <p:spPr>
          <a:xfrm>
            <a:off x="5132173" y="1110866"/>
            <a:ext cx="1933054" cy="5100464"/>
          </a:xfrm>
          <a:custGeom>
            <a:avLst/>
            <a:gdLst>
              <a:gd name="connsiteX0" fmla="*/ 0 w 1933054"/>
              <a:gd name="connsiteY0" fmla="*/ 322182 h 5100464"/>
              <a:gd name="connsiteX1" fmla="*/ 322182 w 1933054"/>
              <a:gd name="connsiteY1" fmla="*/ 0 h 5100464"/>
              <a:gd name="connsiteX2" fmla="*/ 738858 w 1933054"/>
              <a:gd name="connsiteY2" fmla="*/ 0 h 5100464"/>
              <a:gd name="connsiteX3" fmla="*/ 1194196 w 1933054"/>
              <a:gd name="connsiteY3" fmla="*/ 0 h 5100464"/>
              <a:gd name="connsiteX4" fmla="*/ 1610872 w 1933054"/>
              <a:gd name="connsiteY4" fmla="*/ 0 h 5100464"/>
              <a:gd name="connsiteX5" fmla="*/ 1933054 w 1933054"/>
              <a:gd name="connsiteY5" fmla="*/ 322182 h 5100464"/>
              <a:gd name="connsiteX6" fmla="*/ 1933054 w 1933054"/>
              <a:gd name="connsiteY6" fmla="*/ 790073 h 5100464"/>
              <a:gd name="connsiteX7" fmla="*/ 1933054 w 1933054"/>
              <a:gd name="connsiteY7" fmla="*/ 1391646 h 5100464"/>
              <a:gd name="connsiteX8" fmla="*/ 1933054 w 1933054"/>
              <a:gd name="connsiteY8" fmla="*/ 1859536 h 5100464"/>
              <a:gd name="connsiteX9" fmla="*/ 1933054 w 1933054"/>
              <a:gd name="connsiteY9" fmla="*/ 2416549 h 5100464"/>
              <a:gd name="connsiteX10" fmla="*/ 1933054 w 1933054"/>
              <a:gd name="connsiteY10" fmla="*/ 2884440 h 5100464"/>
              <a:gd name="connsiteX11" fmla="*/ 1933054 w 1933054"/>
              <a:gd name="connsiteY11" fmla="*/ 3486013 h 5100464"/>
              <a:gd name="connsiteX12" fmla="*/ 1933054 w 1933054"/>
              <a:gd name="connsiteY12" fmla="*/ 4087587 h 5100464"/>
              <a:gd name="connsiteX13" fmla="*/ 1933054 w 1933054"/>
              <a:gd name="connsiteY13" fmla="*/ 4778282 h 5100464"/>
              <a:gd name="connsiteX14" fmla="*/ 1610872 w 1933054"/>
              <a:gd name="connsiteY14" fmla="*/ 5100464 h 5100464"/>
              <a:gd name="connsiteX15" fmla="*/ 1207082 w 1933054"/>
              <a:gd name="connsiteY15" fmla="*/ 5100464 h 5100464"/>
              <a:gd name="connsiteX16" fmla="*/ 777519 w 1933054"/>
              <a:gd name="connsiteY16" fmla="*/ 5100464 h 5100464"/>
              <a:gd name="connsiteX17" fmla="*/ 322182 w 1933054"/>
              <a:gd name="connsiteY17" fmla="*/ 5100464 h 5100464"/>
              <a:gd name="connsiteX18" fmla="*/ 0 w 1933054"/>
              <a:gd name="connsiteY18" fmla="*/ 4778282 h 5100464"/>
              <a:gd name="connsiteX19" fmla="*/ 0 w 1933054"/>
              <a:gd name="connsiteY19" fmla="*/ 4132148 h 5100464"/>
              <a:gd name="connsiteX20" fmla="*/ 0 w 1933054"/>
              <a:gd name="connsiteY20" fmla="*/ 3530574 h 5100464"/>
              <a:gd name="connsiteX21" fmla="*/ 0 w 1933054"/>
              <a:gd name="connsiteY21" fmla="*/ 2929000 h 5100464"/>
              <a:gd name="connsiteX22" fmla="*/ 0 w 1933054"/>
              <a:gd name="connsiteY22" fmla="*/ 2416549 h 5100464"/>
              <a:gd name="connsiteX23" fmla="*/ 0 w 1933054"/>
              <a:gd name="connsiteY23" fmla="*/ 1814975 h 5100464"/>
              <a:gd name="connsiteX24" fmla="*/ 0 w 1933054"/>
              <a:gd name="connsiteY24" fmla="*/ 1347085 h 5100464"/>
              <a:gd name="connsiteX25" fmla="*/ 0 w 1933054"/>
              <a:gd name="connsiteY25" fmla="*/ 923756 h 5100464"/>
              <a:gd name="connsiteX26" fmla="*/ 0 w 1933054"/>
              <a:gd name="connsiteY26" fmla="*/ 322182 h 510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33054" h="5100464" extrusionOk="0">
                <a:moveTo>
                  <a:pt x="0" y="322182"/>
                </a:moveTo>
                <a:cubicBezTo>
                  <a:pt x="19419" y="182241"/>
                  <a:pt x="170878" y="-3684"/>
                  <a:pt x="322182" y="0"/>
                </a:cubicBezTo>
                <a:cubicBezTo>
                  <a:pt x="480629" y="-6677"/>
                  <a:pt x="635680" y="6174"/>
                  <a:pt x="738858" y="0"/>
                </a:cubicBezTo>
                <a:cubicBezTo>
                  <a:pt x="842036" y="-6174"/>
                  <a:pt x="1011284" y="29059"/>
                  <a:pt x="1194196" y="0"/>
                </a:cubicBezTo>
                <a:cubicBezTo>
                  <a:pt x="1377108" y="-29059"/>
                  <a:pt x="1408228" y="38852"/>
                  <a:pt x="1610872" y="0"/>
                </a:cubicBezTo>
                <a:cubicBezTo>
                  <a:pt x="1824062" y="-738"/>
                  <a:pt x="1931839" y="163151"/>
                  <a:pt x="1933054" y="322182"/>
                </a:cubicBezTo>
                <a:cubicBezTo>
                  <a:pt x="1979487" y="458844"/>
                  <a:pt x="1893725" y="619174"/>
                  <a:pt x="1933054" y="790073"/>
                </a:cubicBezTo>
                <a:cubicBezTo>
                  <a:pt x="1972383" y="960972"/>
                  <a:pt x="1875443" y="1179439"/>
                  <a:pt x="1933054" y="1391646"/>
                </a:cubicBezTo>
                <a:cubicBezTo>
                  <a:pt x="1990665" y="1603853"/>
                  <a:pt x="1892516" y="1708066"/>
                  <a:pt x="1933054" y="1859536"/>
                </a:cubicBezTo>
                <a:cubicBezTo>
                  <a:pt x="1973592" y="2011006"/>
                  <a:pt x="1884686" y="2224822"/>
                  <a:pt x="1933054" y="2416549"/>
                </a:cubicBezTo>
                <a:cubicBezTo>
                  <a:pt x="1981422" y="2608276"/>
                  <a:pt x="1894724" y="2690868"/>
                  <a:pt x="1933054" y="2884440"/>
                </a:cubicBezTo>
                <a:cubicBezTo>
                  <a:pt x="1971384" y="3078012"/>
                  <a:pt x="1931093" y="3220413"/>
                  <a:pt x="1933054" y="3486013"/>
                </a:cubicBezTo>
                <a:cubicBezTo>
                  <a:pt x="1935015" y="3751613"/>
                  <a:pt x="1864158" y="3789820"/>
                  <a:pt x="1933054" y="4087587"/>
                </a:cubicBezTo>
                <a:cubicBezTo>
                  <a:pt x="2001950" y="4385354"/>
                  <a:pt x="1909350" y="4633915"/>
                  <a:pt x="1933054" y="4778282"/>
                </a:cubicBezTo>
                <a:cubicBezTo>
                  <a:pt x="1954375" y="4922765"/>
                  <a:pt x="1792564" y="5102236"/>
                  <a:pt x="1610872" y="5100464"/>
                </a:cubicBezTo>
                <a:cubicBezTo>
                  <a:pt x="1433654" y="5138351"/>
                  <a:pt x="1384021" y="5054178"/>
                  <a:pt x="1207082" y="5100464"/>
                </a:cubicBezTo>
                <a:cubicBezTo>
                  <a:pt x="1030143" y="5146750"/>
                  <a:pt x="988717" y="5054466"/>
                  <a:pt x="777519" y="5100464"/>
                </a:cubicBezTo>
                <a:cubicBezTo>
                  <a:pt x="566321" y="5146462"/>
                  <a:pt x="515083" y="5066823"/>
                  <a:pt x="322182" y="5100464"/>
                </a:cubicBezTo>
                <a:cubicBezTo>
                  <a:pt x="97798" y="5105811"/>
                  <a:pt x="-13598" y="4931281"/>
                  <a:pt x="0" y="4778282"/>
                </a:cubicBezTo>
                <a:cubicBezTo>
                  <a:pt x="-25772" y="4637558"/>
                  <a:pt x="19937" y="4394615"/>
                  <a:pt x="0" y="4132148"/>
                </a:cubicBezTo>
                <a:cubicBezTo>
                  <a:pt x="-19937" y="3869681"/>
                  <a:pt x="36957" y="3812132"/>
                  <a:pt x="0" y="3530574"/>
                </a:cubicBezTo>
                <a:cubicBezTo>
                  <a:pt x="-36957" y="3249016"/>
                  <a:pt x="8790" y="3217021"/>
                  <a:pt x="0" y="2929000"/>
                </a:cubicBezTo>
                <a:cubicBezTo>
                  <a:pt x="-8790" y="2640979"/>
                  <a:pt x="2800" y="2665496"/>
                  <a:pt x="0" y="2416549"/>
                </a:cubicBezTo>
                <a:cubicBezTo>
                  <a:pt x="-2800" y="2167602"/>
                  <a:pt x="42861" y="2045566"/>
                  <a:pt x="0" y="1814975"/>
                </a:cubicBezTo>
                <a:cubicBezTo>
                  <a:pt x="-42861" y="1584384"/>
                  <a:pt x="24962" y="1453862"/>
                  <a:pt x="0" y="1347085"/>
                </a:cubicBezTo>
                <a:cubicBezTo>
                  <a:pt x="-24962" y="1240308"/>
                  <a:pt x="28040" y="1048600"/>
                  <a:pt x="0" y="923756"/>
                </a:cubicBezTo>
                <a:cubicBezTo>
                  <a:pt x="-28040" y="798912"/>
                  <a:pt x="50477" y="571409"/>
                  <a:pt x="0" y="322182"/>
                </a:cubicBezTo>
                <a:close/>
              </a:path>
            </a:pathLst>
          </a:custGeom>
          <a:noFill/>
          <a:ln>
            <a:solidFill>
              <a:srgbClr val="FFC000"/>
            </a:solidFill>
            <a:extLst>
              <a:ext uri="{C807C97D-BFC1-408E-A445-0C87EB9F89A2}">
                <ask:lineSketchStyleProps xmlns:ask="http://schemas.microsoft.com/office/drawing/2018/sketchyshapes" sd="2762604648">
                  <a:prstGeom prst="roundRect">
                    <a:avLst/>
                  </a:prstGeom>
                  <ask:type>
                    <ask:lineSketchScribble/>
                  </ask:type>
                </ask:lineSketchStyleProps>
              </a:ext>
            </a:extLst>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テキスト ボックス 133">
            <a:extLst>
              <a:ext uri="{FF2B5EF4-FFF2-40B4-BE49-F238E27FC236}">
                <a16:creationId xmlns:a16="http://schemas.microsoft.com/office/drawing/2014/main" id="{76F200CC-C323-204A-8F56-1A27192FFFE8}"/>
              </a:ext>
            </a:extLst>
          </p:cNvPr>
          <p:cNvSpPr txBox="1"/>
          <p:nvPr/>
        </p:nvSpPr>
        <p:spPr>
          <a:xfrm>
            <a:off x="5214552" y="587646"/>
            <a:ext cx="1845276"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暗殺抑止</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情報収集体制</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35" name="矢印: 上下 134">
            <a:extLst>
              <a:ext uri="{FF2B5EF4-FFF2-40B4-BE49-F238E27FC236}">
                <a16:creationId xmlns:a16="http://schemas.microsoft.com/office/drawing/2014/main" id="{0BF6A083-A380-B225-7CF1-330FDE1C7760}"/>
              </a:ext>
            </a:extLst>
          </p:cNvPr>
          <p:cNvSpPr/>
          <p:nvPr/>
        </p:nvSpPr>
        <p:spPr>
          <a:xfrm>
            <a:off x="5957108" y="1881394"/>
            <a:ext cx="247135" cy="40011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6" name="矢印: 上下 135">
            <a:extLst>
              <a:ext uri="{FF2B5EF4-FFF2-40B4-BE49-F238E27FC236}">
                <a16:creationId xmlns:a16="http://schemas.microsoft.com/office/drawing/2014/main" id="{530946FA-F47B-128E-D742-D42B88989B26}"/>
              </a:ext>
            </a:extLst>
          </p:cNvPr>
          <p:cNvSpPr/>
          <p:nvPr/>
        </p:nvSpPr>
        <p:spPr>
          <a:xfrm>
            <a:off x="5935920" y="2729704"/>
            <a:ext cx="247135" cy="40011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7" name="矢印: 上下 136">
            <a:extLst>
              <a:ext uri="{FF2B5EF4-FFF2-40B4-BE49-F238E27FC236}">
                <a16:creationId xmlns:a16="http://schemas.microsoft.com/office/drawing/2014/main" id="{4AF8C731-D19C-5187-5B11-6E67F189CBAB}"/>
              </a:ext>
            </a:extLst>
          </p:cNvPr>
          <p:cNvSpPr/>
          <p:nvPr/>
        </p:nvSpPr>
        <p:spPr>
          <a:xfrm>
            <a:off x="5925705" y="3872128"/>
            <a:ext cx="247135" cy="52855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9" name="矢印: 上下 138">
            <a:extLst>
              <a:ext uri="{FF2B5EF4-FFF2-40B4-BE49-F238E27FC236}">
                <a16:creationId xmlns:a16="http://schemas.microsoft.com/office/drawing/2014/main" id="{0166A27B-2737-7461-5A44-1A5A4A19890B}"/>
              </a:ext>
            </a:extLst>
          </p:cNvPr>
          <p:cNvSpPr/>
          <p:nvPr/>
        </p:nvSpPr>
        <p:spPr>
          <a:xfrm>
            <a:off x="5925705" y="4850446"/>
            <a:ext cx="247135" cy="52855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0" name="テキスト ボックス 139">
            <a:extLst>
              <a:ext uri="{FF2B5EF4-FFF2-40B4-BE49-F238E27FC236}">
                <a16:creationId xmlns:a16="http://schemas.microsoft.com/office/drawing/2014/main" id="{CC62997F-EC50-D0F3-4DBE-A146B4D4EA91}"/>
              </a:ext>
            </a:extLst>
          </p:cNvPr>
          <p:cNvSpPr txBox="1"/>
          <p:nvPr/>
        </p:nvSpPr>
        <p:spPr>
          <a:xfrm>
            <a:off x="8818328" y="3116744"/>
            <a:ext cx="1993556" cy="738664"/>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警視庁・</a:t>
            </a:r>
            <a:r>
              <a:rPr lang="ja-JP" altLang="en-US" sz="1400" dirty="0">
                <a:latin typeface="BIZ UDPゴシック" panose="020B0400000000000000" pitchFamily="50" charset="-128"/>
                <a:ea typeface="BIZ UDPゴシック" panose="020B0400000000000000" pitchFamily="50" charset="-128"/>
              </a:rPr>
              <a:t>丸の内署</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特高主任</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b="1" i="0" dirty="0">
                <a:solidFill>
                  <a:srgbClr val="606060"/>
                </a:solidFill>
                <a:effectLst/>
                <a:latin typeface="BIZ UDP明朝 Medium" panose="02020500000000000000" pitchFamily="18" charset="-128"/>
                <a:ea typeface="BIZ UDP明朝 Medium" panose="02020500000000000000" pitchFamily="18" charset="-128"/>
              </a:rPr>
              <a:t>中村喜三郎</a:t>
            </a:r>
            <a:endParaRPr kumimoji="1" lang="ja-JP" altLang="en-US" sz="1400" b="1" dirty="0">
              <a:latin typeface="BIZ UDP明朝 Medium" panose="02020500000000000000" pitchFamily="18" charset="-128"/>
              <a:ea typeface="BIZ UDP明朝 Medium" panose="02020500000000000000" pitchFamily="18" charset="-128"/>
            </a:endParaRPr>
          </a:p>
        </p:txBody>
      </p:sp>
      <p:sp>
        <p:nvSpPr>
          <p:cNvPr id="141" name="テキスト ボックス 140">
            <a:extLst>
              <a:ext uri="{FF2B5EF4-FFF2-40B4-BE49-F238E27FC236}">
                <a16:creationId xmlns:a16="http://schemas.microsoft.com/office/drawing/2014/main" id="{8C8A04F5-79FF-30EC-9AE3-9EAC28012D1F}"/>
              </a:ext>
            </a:extLst>
          </p:cNvPr>
          <p:cNvSpPr txBox="1"/>
          <p:nvPr/>
        </p:nvSpPr>
        <p:spPr>
          <a:xfrm>
            <a:off x="7084165" y="3085276"/>
            <a:ext cx="1658156" cy="738664"/>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三菱</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情報担当役員</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樋口実</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42" name="矢印: 上下 141">
            <a:extLst>
              <a:ext uri="{FF2B5EF4-FFF2-40B4-BE49-F238E27FC236}">
                <a16:creationId xmlns:a16="http://schemas.microsoft.com/office/drawing/2014/main" id="{AE8AE8F6-089C-B6DE-7A73-76B55FE1A204}"/>
              </a:ext>
            </a:extLst>
          </p:cNvPr>
          <p:cNvSpPr/>
          <p:nvPr/>
        </p:nvSpPr>
        <p:spPr>
          <a:xfrm rot="16200000">
            <a:off x="6892504" y="3199396"/>
            <a:ext cx="177736" cy="612463"/>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3" name="矢印: 上下 142">
            <a:extLst>
              <a:ext uri="{FF2B5EF4-FFF2-40B4-BE49-F238E27FC236}">
                <a16:creationId xmlns:a16="http://schemas.microsoft.com/office/drawing/2014/main" id="{5D2B8C99-9AF0-057C-C00F-2983B757157F}"/>
              </a:ext>
            </a:extLst>
          </p:cNvPr>
          <p:cNvSpPr/>
          <p:nvPr/>
        </p:nvSpPr>
        <p:spPr>
          <a:xfrm rot="16200000">
            <a:off x="8729460" y="3170038"/>
            <a:ext cx="177736" cy="612463"/>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5" name="テキスト ボックス 144">
            <a:extLst>
              <a:ext uri="{FF2B5EF4-FFF2-40B4-BE49-F238E27FC236}">
                <a16:creationId xmlns:a16="http://schemas.microsoft.com/office/drawing/2014/main" id="{488B0CD4-57AC-FF08-1ABB-129646B719D7}"/>
              </a:ext>
            </a:extLst>
          </p:cNvPr>
          <p:cNvSpPr txBox="1"/>
          <p:nvPr/>
        </p:nvSpPr>
        <p:spPr>
          <a:xfrm>
            <a:off x="7154486" y="1473842"/>
            <a:ext cx="1463498" cy="369332"/>
          </a:xfrm>
          <a:prstGeom prst="rect">
            <a:avLst/>
          </a:prstGeom>
          <a:noFill/>
        </p:spPr>
        <p:txBody>
          <a:bodyPr wrap="square">
            <a:spAutoFit/>
          </a:bodyPr>
          <a:lstStyle/>
          <a:p>
            <a:pPr algn="ctr"/>
            <a:r>
              <a:rPr lang="zh-TW" altLang="en-US" sz="1800" dirty="0">
                <a:latin typeface="BIZ UDPゴシック" panose="020B0400000000000000" pitchFamily="50" charset="-128"/>
                <a:ea typeface="BIZ UDPゴシック" panose="020B0400000000000000" pitchFamily="50" charset="-128"/>
              </a:rPr>
              <a:t>池田成彬</a:t>
            </a:r>
            <a:endParaRPr lang="ja-JP" altLang="en-US" sz="1800" dirty="0">
              <a:latin typeface="BIZ UDPゴシック" panose="020B0400000000000000" pitchFamily="50" charset="-128"/>
              <a:ea typeface="BIZ UDPゴシック" panose="020B0400000000000000" pitchFamily="50" charset="-128"/>
            </a:endParaRPr>
          </a:p>
        </p:txBody>
      </p:sp>
      <p:sp>
        <p:nvSpPr>
          <p:cNvPr id="147" name="矢印: 右 146">
            <a:extLst>
              <a:ext uri="{FF2B5EF4-FFF2-40B4-BE49-F238E27FC236}">
                <a16:creationId xmlns:a16="http://schemas.microsoft.com/office/drawing/2014/main" id="{839E9CB5-AD46-9CFA-EC45-547EACFE8C77}"/>
              </a:ext>
            </a:extLst>
          </p:cNvPr>
          <p:cNvSpPr/>
          <p:nvPr/>
        </p:nvSpPr>
        <p:spPr>
          <a:xfrm rot="16200000">
            <a:off x="7227563" y="2364904"/>
            <a:ext cx="1328033" cy="16529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矢印: 上下 147">
            <a:extLst>
              <a:ext uri="{FF2B5EF4-FFF2-40B4-BE49-F238E27FC236}">
                <a16:creationId xmlns:a16="http://schemas.microsoft.com/office/drawing/2014/main" id="{F615CC81-AFD3-6809-6491-6B8EE461AB48}"/>
              </a:ext>
            </a:extLst>
          </p:cNvPr>
          <p:cNvSpPr/>
          <p:nvPr/>
        </p:nvSpPr>
        <p:spPr>
          <a:xfrm rot="16200000">
            <a:off x="6909431" y="1322889"/>
            <a:ext cx="140415" cy="702081"/>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49" name="Picture 4" descr="画像1">
            <a:extLst>
              <a:ext uri="{FF2B5EF4-FFF2-40B4-BE49-F238E27FC236}">
                <a16:creationId xmlns:a16="http://schemas.microsoft.com/office/drawing/2014/main" id="{AE19A0ED-2B82-D67D-C615-D3B2C90D5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8328" y="705973"/>
            <a:ext cx="1484838" cy="1483122"/>
          </a:xfrm>
          <a:prstGeom prst="rect">
            <a:avLst/>
          </a:prstGeom>
          <a:noFill/>
          <a:extLst>
            <a:ext uri="{909E8E84-426E-40DD-AFC4-6F175D3DCCD1}">
              <a14:hiddenFill xmlns:a14="http://schemas.microsoft.com/office/drawing/2010/main">
                <a:solidFill>
                  <a:srgbClr val="FFFFFF"/>
                </a:solidFill>
              </a14:hiddenFill>
            </a:ext>
          </a:extLst>
        </p:spPr>
      </p:pic>
      <p:sp>
        <p:nvSpPr>
          <p:cNvPr id="155" name="テキスト ボックス 154">
            <a:extLst>
              <a:ext uri="{FF2B5EF4-FFF2-40B4-BE49-F238E27FC236}">
                <a16:creationId xmlns:a16="http://schemas.microsoft.com/office/drawing/2014/main" id="{5C00295C-AC49-5285-B67C-2F1D40586705}"/>
              </a:ext>
            </a:extLst>
          </p:cNvPr>
          <p:cNvSpPr txBox="1"/>
          <p:nvPr/>
        </p:nvSpPr>
        <p:spPr>
          <a:xfrm>
            <a:off x="8020306" y="5610509"/>
            <a:ext cx="1252733" cy="584775"/>
          </a:xfrm>
          <a:prstGeom prst="rect">
            <a:avLst/>
          </a:prstGeom>
          <a:noFill/>
        </p:spPr>
        <p:txBody>
          <a:bodyPr wrap="square">
            <a:spAutoFit/>
          </a:bodyPr>
          <a:lstStyle/>
          <a:p>
            <a:pPr algn="ctr"/>
            <a:r>
              <a:rPr lang="ja-JP" altLang="en-US" i="0" dirty="0">
                <a:effectLst/>
                <a:latin typeface="BIZ UDPゴシック" panose="020B0400000000000000" pitchFamily="50" charset="-128"/>
                <a:ea typeface="BIZ UDPゴシック" panose="020B0400000000000000" pitchFamily="50" charset="-128"/>
              </a:rPr>
              <a:t>松浅本店</a:t>
            </a:r>
            <a:endParaRPr lang="en-US" altLang="ja-JP" i="0" dirty="0">
              <a:effectLst/>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（大森海岸）</a:t>
            </a:r>
          </a:p>
        </p:txBody>
      </p:sp>
      <p:sp>
        <p:nvSpPr>
          <p:cNvPr id="156" name="テキスト ボックス 155">
            <a:extLst>
              <a:ext uri="{FF2B5EF4-FFF2-40B4-BE49-F238E27FC236}">
                <a16:creationId xmlns:a16="http://schemas.microsoft.com/office/drawing/2014/main" id="{67307E0A-B59A-30C3-F0B5-EB0DE4F0BAC0}"/>
              </a:ext>
            </a:extLst>
          </p:cNvPr>
          <p:cNvSpPr txBox="1"/>
          <p:nvPr/>
        </p:nvSpPr>
        <p:spPr>
          <a:xfrm>
            <a:off x="7223749" y="5597578"/>
            <a:ext cx="958627" cy="584775"/>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鳥末</a:t>
            </a:r>
            <a:endParaRPr lang="en-US" altLang="ja-JP"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（赤坂）</a:t>
            </a:r>
          </a:p>
        </p:txBody>
      </p:sp>
      <p:sp>
        <p:nvSpPr>
          <p:cNvPr id="158" name="テキスト ボックス 157">
            <a:extLst>
              <a:ext uri="{FF2B5EF4-FFF2-40B4-BE49-F238E27FC236}">
                <a16:creationId xmlns:a16="http://schemas.microsoft.com/office/drawing/2014/main" id="{9AE5F0E1-E24B-0EE8-BC13-A9219FC28632}"/>
              </a:ext>
            </a:extLst>
          </p:cNvPr>
          <p:cNvSpPr txBox="1"/>
          <p:nvPr/>
        </p:nvSpPr>
        <p:spPr>
          <a:xfrm>
            <a:off x="9062450" y="5634230"/>
            <a:ext cx="1252733" cy="553998"/>
          </a:xfrm>
          <a:prstGeom prst="rect">
            <a:avLst/>
          </a:prstGeom>
          <a:noFill/>
        </p:spPr>
        <p:txBody>
          <a:bodyPr wrap="square">
            <a:spAutoFit/>
          </a:bodyPr>
          <a:lstStyle/>
          <a:p>
            <a:pPr algn="ctr"/>
            <a:r>
              <a:rPr lang="ja-JP" altLang="en-US" i="0" dirty="0">
                <a:effectLst/>
                <a:latin typeface="BIZ UDPゴシック" panose="020B0400000000000000" pitchFamily="50" charset="-128"/>
                <a:ea typeface="BIZ UDPゴシック" panose="020B0400000000000000" pitchFamily="50" charset="-128"/>
              </a:rPr>
              <a:t>龍土軒</a:t>
            </a:r>
            <a:endParaRPr lang="en-US" altLang="ja-JP" i="0" dirty="0">
              <a:effectLst/>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（麻布龍土町）</a:t>
            </a:r>
            <a:endParaRPr lang="ja-JP" altLang="en-US" dirty="0">
              <a:latin typeface="BIZ UDPゴシック" panose="020B0400000000000000" pitchFamily="50" charset="-128"/>
              <a:ea typeface="BIZ UDPゴシック" panose="020B0400000000000000" pitchFamily="50" charset="-128"/>
            </a:endParaRPr>
          </a:p>
        </p:txBody>
      </p:sp>
      <p:sp>
        <p:nvSpPr>
          <p:cNvPr id="174" name="テキスト ボックス 173">
            <a:extLst>
              <a:ext uri="{FF2B5EF4-FFF2-40B4-BE49-F238E27FC236}">
                <a16:creationId xmlns:a16="http://schemas.microsoft.com/office/drawing/2014/main" id="{539DFF4B-5C6F-9AE2-DB21-4BE242BFE9B8}"/>
              </a:ext>
            </a:extLst>
          </p:cNvPr>
          <p:cNvSpPr txBox="1"/>
          <p:nvPr/>
        </p:nvSpPr>
        <p:spPr>
          <a:xfrm>
            <a:off x="8841458" y="4273543"/>
            <a:ext cx="1993556" cy="738664"/>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東京憲兵隊</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麹町分隊・特高課</a:t>
            </a:r>
            <a:endParaRPr kumimoji="1" lang="en-US" altLang="ja-JP" sz="1400" dirty="0">
              <a:latin typeface="BIZ UDPゴシック" panose="020B0400000000000000" pitchFamily="50" charset="-128"/>
              <a:ea typeface="BIZ UDPゴシック" panose="020B0400000000000000" pitchFamily="50" charset="-128"/>
            </a:endParaRPr>
          </a:p>
          <a:p>
            <a:pPr algn="ctr"/>
            <a:r>
              <a:rPr lang="zh-TW" altLang="en-US" sz="1400" b="1" i="0" dirty="0">
                <a:solidFill>
                  <a:srgbClr val="606060"/>
                </a:solidFill>
                <a:effectLst/>
                <a:latin typeface="Trebuchet MS" panose="020B0603020202020204" pitchFamily="34" charset="0"/>
              </a:rPr>
              <a:t>小坂慶助軍曹</a:t>
            </a:r>
            <a:endParaRPr kumimoji="1" lang="ja-JP" altLang="en-US" sz="1400" b="1" dirty="0">
              <a:latin typeface="BIZ UDP明朝 Medium" panose="02020500000000000000" pitchFamily="18" charset="-128"/>
              <a:ea typeface="BIZ UDP明朝 Medium" panose="02020500000000000000" pitchFamily="18" charset="-128"/>
            </a:endParaRPr>
          </a:p>
        </p:txBody>
      </p:sp>
      <p:sp>
        <p:nvSpPr>
          <p:cNvPr id="175" name="矢印: 上下 174">
            <a:extLst>
              <a:ext uri="{FF2B5EF4-FFF2-40B4-BE49-F238E27FC236}">
                <a16:creationId xmlns:a16="http://schemas.microsoft.com/office/drawing/2014/main" id="{367EFCDB-0B1D-95BD-BDA4-EDBE8C6FA31C}"/>
              </a:ext>
            </a:extLst>
          </p:cNvPr>
          <p:cNvSpPr/>
          <p:nvPr/>
        </p:nvSpPr>
        <p:spPr>
          <a:xfrm>
            <a:off x="9730707" y="3881265"/>
            <a:ext cx="183890" cy="390548"/>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7" name="テキスト ボックス 176">
            <a:extLst>
              <a:ext uri="{FF2B5EF4-FFF2-40B4-BE49-F238E27FC236}">
                <a16:creationId xmlns:a16="http://schemas.microsoft.com/office/drawing/2014/main" id="{46D0B9F7-4BF8-1C0F-8DBA-E34876A273D8}"/>
              </a:ext>
            </a:extLst>
          </p:cNvPr>
          <p:cNvSpPr txBox="1"/>
          <p:nvPr/>
        </p:nvSpPr>
        <p:spPr>
          <a:xfrm>
            <a:off x="10728126" y="4497591"/>
            <a:ext cx="1463874" cy="307777"/>
          </a:xfrm>
          <a:prstGeom prst="rect">
            <a:avLst/>
          </a:prstGeom>
          <a:noFill/>
        </p:spPr>
        <p:txBody>
          <a:bodyPr wrap="square" rtlCol="0">
            <a:spAutoFit/>
          </a:bodyPr>
          <a:lstStyle/>
          <a:p>
            <a:pPr algn="ctr"/>
            <a:r>
              <a:rPr kumimoji="1" lang="ja-JP" altLang="en-US" sz="1400" b="1" dirty="0">
                <a:latin typeface="BIZ UDP明朝 Medium" panose="02020500000000000000" pitchFamily="18" charset="-128"/>
                <a:ea typeface="BIZ UDP明朝 Medium" panose="02020500000000000000" pitchFamily="18" charset="-128"/>
              </a:rPr>
              <a:t>陸軍首脳へ</a:t>
            </a:r>
          </a:p>
        </p:txBody>
      </p:sp>
      <p:sp>
        <p:nvSpPr>
          <p:cNvPr id="178" name="矢印: 上下 177">
            <a:extLst>
              <a:ext uri="{FF2B5EF4-FFF2-40B4-BE49-F238E27FC236}">
                <a16:creationId xmlns:a16="http://schemas.microsoft.com/office/drawing/2014/main" id="{AABDAB82-C2DE-48F9-768B-8FC5C9097A46}"/>
              </a:ext>
            </a:extLst>
          </p:cNvPr>
          <p:cNvSpPr/>
          <p:nvPr/>
        </p:nvSpPr>
        <p:spPr>
          <a:xfrm rot="5400000">
            <a:off x="10673613" y="4452398"/>
            <a:ext cx="217215" cy="442627"/>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9" name="矢印: 上下 178">
            <a:extLst>
              <a:ext uri="{FF2B5EF4-FFF2-40B4-BE49-F238E27FC236}">
                <a16:creationId xmlns:a16="http://schemas.microsoft.com/office/drawing/2014/main" id="{DC44B547-BA88-843B-01FD-8552A099B6AE}"/>
              </a:ext>
            </a:extLst>
          </p:cNvPr>
          <p:cNvSpPr/>
          <p:nvPr/>
        </p:nvSpPr>
        <p:spPr>
          <a:xfrm rot="5400000">
            <a:off x="10557970" y="3283250"/>
            <a:ext cx="217215" cy="442627"/>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0" name="テキスト ボックス 179">
            <a:extLst>
              <a:ext uri="{FF2B5EF4-FFF2-40B4-BE49-F238E27FC236}">
                <a16:creationId xmlns:a16="http://schemas.microsoft.com/office/drawing/2014/main" id="{0945B2E9-45F8-2C9D-33B3-A5116B052D1F}"/>
              </a:ext>
            </a:extLst>
          </p:cNvPr>
          <p:cNvSpPr txBox="1"/>
          <p:nvPr/>
        </p:nvSpPr>
        <p:spPr>
          <a:xfrm>
            <a:off x="10887891" y="3194955"/>
            <a:ext cx="993347" cy="523220"/>
          </a:xfrm>
          <a:prstGeom prst="rect">
            <a:avLst/>
          </a:prstGeom>
          <a:noFill/>
        </p:spPr>
        <p:txBody>
          <a:bodyPr wrap="square" rtlCol="0">
            <a:spAutoFit/>
          </a:bodyPr>
          <a:lstStyle/>
          <a:p>
            <a:pPr algn="ctr"/>
            <a:r>
              <a:rPr kumimoji="1" lang="ja-JP" altLang="en-US" sz="1400" b="1" dirty="0">
                <a:latin typeface="BIZ UDP明朝 Medium" panose="02020500000000000000" pitchFamily="18" charset="-128"/>
                <a:ea typeface="BIZ UDP明朝 Medium" panose="02020500000000000000" pitchFamily="18" charset="-128"/>
              </a:rPr>
              <a:t>内務省</a:t>
            </a:r>
            <a:endParaRPr kumimoji="1" lang="en-US" altLang="ja-JP" sz="1400" b="1" dirty="0">
              <a:latin typeface="BIZ UDP明朝 Medium" panose="02020500000000000000" pitchFamily="18" charset="-128"/>
              <a:ea typeface="BIZ UDP明朝 Medium" panose="02020500000000000000" pitchFamily="18" charset="-128"/>
            </a:endParaRPr>
          </a:p>
          <a:p>
            <a:pPr algn="ctr"/>
            <a:r>
              <a:rPr kumimoji="1" lang="ja-JP" altLang="en-US" sz="1400" b="1" dirty="0">
                <a:latin typeface="BIZ UDP明朝 Medium" panose="02020500000000000000" pitchFamily="18" charset="-128"/>
                <a:ea typeface="BIZ UDP明朝 Medium" panose="02020500000000000000" pitchFamily="18" charset="-128"/>
              </a:rPr>
              <a:t>警保局へ</a:t>
            </a:r>
          </a:p>
        </p:txBody>
      </p:sp>
      <p:cxnSp>
        <p:nvCxnSpPr>
          <p:cNvPr id="182" name="直線矢印コネクタ 181">
            <a:extLst>
              <a:ext uri="{FF2B5EF4-FFF2-40B4-BE49-F238E27FC236}">
                <a16:creationId xmlns:a16="http://schemas.microsoft.com/office/drawing/2014/main" id="{E121532B-7FD7-B08D-8829-31A7E718371C}"/>
              </a:ext>
            </a:extLst>
          </p:cNvPr>
          <p:cNvCxnSpPr>
            <a:stCxn id="141" idx="2"/>
            <a:endCxn id="156" idx="0"/>
          </p:cNvCxnSpPr>
          <p:nvPr/>
        </p:nvCxnSpPr>
        <p:spPr>
          <a:xfrm flipH="1">
            <a:off x="7703063" y="3823940"/>
            <a:ext cx="210180" cy="1773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a:extLst>
              <a:ext uri="{FF2B5EF4-FFF2-40B4-BE49-F238E27FC236}">
                <a16:creationId xmlns:a16="http://schemas.microsoft.com/office/drawing/2014/main" id="{B398717A-C282-25EB-8CB8-C49DEE8451F0}"/>
              </a:ext>
            </a:extLst>
          </p:cNvPr>
          <p:cNvCxnSpPr>
            <a:stCxn id="141" idx="2"/>
            <a:endCxn id="155" idx="0"/>
          </p:cNvCxnSpPr>
          <p:nvPr/>
        </p:nvCxnSpPr>
        <p:spPr>
          <a:xfrm>
            <a:off x="7913243" y="3823940"/>
            <a:ext cx="733430" cy="1786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a:extLst>
              <a:ext uri="{FF2B5EF4-FFF2-40B4-BE49-F238E27FC236}">
                <a16:creationId xmlns:a16="http://schemas.microsoft.com/office/drawing/2014/main" id="{769AFAEE-768B-65EE-CE3D-E540A5AFE8C4}"/>
              </a:ext>
            </a:extLst>
          </p:cNvPr>
          <p:cNvCxnSpPr>
            <a:stCxn id="141" idx="2"/>
            <a:endCxn id="158" idx="0"/>
          </p:cNvCxnSpPr>
          <p:nvPr/>
        </p:nvCxnSpPr>
        <p:spPr>
          <a:xfrm>
            <a:off x="7913243" y="3823940"/>
            <a:ext cx="1775574" cy="1810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590AD061-5290-CC2A-7BD9-718588873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8696" y="706371"/>
            <a:ext cx="1031736" cy="1483122"/>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コネクタ: カギ線 1030">
            <a:extLst>
              <a:ext uri="{FF2B5EF4-FFF2-40B4-BE49-F238E27FC236}">
                <a16:creationId xmlns:a16="http://schemas.microsoft.com/office/drawing/2014/main" id="{5B4AE55B-04C1-1092-1CC6-7E33FD381FB4}"/>
              </a:ext>
            </a:extLst>
          </p:cNvPr>
          <p:cNvCxnSpPr>
            <a:stCxn id="145" idx="0"/>
          </p:cNvCxnSpPr>
          <p:nvPr/>
        </p:nvCxnSpPr>
        <p:spPr>
          <a:xfrm rot="5400000" flipH="1" flipV="1">
            <a:off x="8133614" y="806427"/>
            <a:ext cx="420037" cy="914795"/>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33" name="テキスト ボックス 1032">
            <a:extLst>
              <a:ext uri="{FF2B5EF4-FFF2-40B4-BE49-F238E27FC236}">
                <a16:creationId xmlns:a16="http://schemas.microsoft.com/office/drawing/2014/main" id="{197FA9D3-4E7D-BA8B-8899-5FC9A5D34089}"/>
              </a:ext>
            </a:extLst>
          </p:cNvPr>
          <p:cNvSpPr txBox="1"/>
          <p:nvPr/>
        </p:nvSpPr>
        <p:spPr>
          <a:xfrm>
            <a:off x="9135257" y="456026"/>
            <a:ext cx="819040" cy="284362"/>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北一輝</a:t>
            </a:r>
          </a:p>
        </p:txBody>
      </p:sp>
      <p:sp>
        <p:nvSpPr>
          <p:cNvPr id="1034" name="テキスト ボックス 1033">
            <a:extLst>
              <a:ext uri="{FF2B5EF4-FFF2-40B4-BE49-F238E27FC236}">
                <a16:creationId xmlns:a16="http://schemas.microsoft.com/office/drawing/2014/main" id="{E89BD986-DCD1-DED0-6311-65C474582088}"/>
              </a:ext>
            </a:extLst>
          </p:cNvPr>
          <p:cNvSpPr txBox="1"/>
          <p:nvPr/>
        </p:nvSpPr>
        <p:spPr>
          <a:xfrm>
            <a:off x="10917965" y="461827"/>
            <a:ext cx="819040"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田中光顕</a:t>
            </a:r>
          </a:p>
        </p:txBody>
      </p:sp>
      <p:sp>
        <p:nvSpPr>
          <p:cNvPr id="1036" name="テキスト ボックス 1035">
            <a:extLst>
              <a:ext uri="{FF2B5EF4-FFF2-40B4-BE49-F238E27FC236}">
                <a16:creationId xmlns:a16="http://schemas.microsoft.com/office/drawing/2014/main" id="{6A047DAB-B984-A07E-D215-01F217DAC36B}"/>
              </a:ext>
            </a:extLst>
          </p:cNvPr>
          <p:cNvSpPr txBox="1"/>
          <p:nvPr/>
        </p:nvSpPr>
        <p:spPr>
          <a:xfrm>
            <a:off x="9263990" y="2549818"/>
            <a:ext cx="1206191" cy="338554"/>
          </a:xfrm>
          <a:prstGeom prst="rect">
            <a:avLst/>
          </a:prstGeom>
          <a:noFill/>
        </p:spPr>
        <p:txBody>
          <a:bodyPr wrap="square">
            <a:spAutoFit/>
          </a:bodyPr>
          <a:lstStyle/>
          <a:p>
            <a:pPr algn="ctr"/>
            <a:r>
              <a:rPr lang="ja-JP" altLang="en-US" sz="1600" i="0" dirty="0">
                <a:solidFill>
                  <a:srgbClr val="333334"/>
                </a:solidFill>
                <a:effectLst/>
                <a:latin typeface="BIZ UDPゴシック" panose="020B0400000000000000" pitchFamily="50" charset="-128"/>
                <a:ea typeface="BIZ UDPゴシック" panose="020B0400000000000000" pitchFamily="50" charset="-128"/>
              </a:rPr>
              <a:t>岩崎久彌</a:t>
            </a:r>
          </a:p>
        </p:txBody>
      </p:sp>
      <p:cxnSp>
        <p:nvCxnSpPr>
          <p:cNvPr id="1039" name="直線矢印コネクタ 1038">
            <a:extLst>
              <a:ext uri="{FF2B5EF4-FFF2-40B4-BE49-F238E27FC236}">
                <a16:creationId xmlns:a16="http://schemas.microsoft.com/office/drawing/2014/main" id="{238AC2E9-23F6-07C9-7DC6-B6A5314B892B}"/>
              </a:ext>
            </a:extLst>
          </p:cNvPr>
          <p:cNvCxnSpPr/>
          <p:nvPr/>
        </p:nvCxnSpPr>
        <p:spPr>
          <a:xfrm flipV="1">
            <a:off x="8182376" y="2738400"/>
            <a:ext cx="1208759" cy="48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1" name="コネクタ: カギ線 1040">
            <a:extLst>
              <a:ext uri="{FF2B5EF4-FFF2-40B4-BE49-F238E27FC236}">
                <a16:creationId xmlns:a16="http://schemas.microsoft.com/office/drawing/2014/main" id="{C17A9380-90E1-F1F4-237C-58BDB1395570}"/>
              </a:ext>
            </a:extLst>
          </p:cNvPr>
          <p:cNvCxnSpPr>
            <a:stCxn id="3076" idx="2"/>
          </p:cNvCxnSpPr>
          <p:nvPr/>
        </p:nvCxnSpPr>
        <p:spPr>
          <a:xfrm rot="5400000">
            <a:off x="10579064" y="1913595"/>
            <a:ext cx="529602" cy="10813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42" name="テキスト ボックス 1041">
            <a:extLst>
              <a:ext uri="{FF2B5EF4-FFF2-40B4-BE49-F238E27FC236}">
                <a16:creationId xmlns:a16="http://schemas.microsoft.com/office/drawing/2014/main" id="{98DFAA66-A02E-1B33-4710-AB40753FF287}"/>
              </a:ext>
            </a:extLst>
          </p:cNvPr>
          <p:cNvSpPr txBox="1"/>
          <p:nvPr/>
        </p:nvSpPr>
        <p:spPr>
          <a:xfrm>
            <a:off x="9110966" y="2417220"/>
            <a:ext cx="1463874" cy="246221"/>
          </a:xfrm>
          <a:prstGeom prst="rect">
            <a:avLst/>
          </a:prstGeom>
          <a:noFill/>
        </p:spPr>
        <p:txBody>
          <a:bodyPr wrap="square" rtlCol="0">
            <a:spAutoFit/>
          </a:bodyPr>
          <a:lstStyle/>
          <a:p>
            <a:pPr algn="ctr"/>
            <a:r>
              <a:rPr kumimoji="1" lang="ja-JP" altLang="en-US" sz="1000" b="1" dirty="0">
                <a:latin typeface="BIZ UDP明朝 Medium" panose="02020500000000000000" pitchFamily="18" charset="-128"/>
                <a:ea typeface="BIZ UDP明朝 Medium" panose="02020500000000000000" pitchFamily="18" charset="-128"/>
              </a:rPr>
              <a:t>三菱合名社長</a:t>
            </a:r>
          </a:p>
        </p:txBody>
      </p:sp>
      <p:pic>
        <p:nvPicPr>
          <p:cNvPr id="1043" name="Picture 42" descr="malicious user_s">
            <a:extLst>
              <a:ext uri="{FF2B5EF4-FFF2-40B4-BE49-F238E27FC236}">
                <a16:creationId xmlns:a16="http://schemas.microsoft.com/office/drawing/2014/main" id="{627EB2CF-A8A7-AA9B-18FE-FE9DA0D9F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4504" y="4768991"/>
            <a:ext cx="559576" cy="59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68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1043"/>
                                        </p:tgtEl>
                                        <p:attrNameLst>
                                          <p:attrName>ppt_x</p:attrName>
                                        </p:attrNameLst>
                                      </p:cBhvr>
                                      <p:tavLst>
                                        <p:tav tm="0">
                                          <p:val>
                                            <p:strVal val="ppt_x"/>
                                          </p:val>
                                        </p:tav>
                                        <p:tav tm="100000">
                                          <p:val>
                                            <p:strVal val="ppt_x"/>
                                          </p:val>
                                        </p:tav>
                                      </p:tavLst>
                                    </p:anim>
                                    <p:anim calcmode="lin" valueType="num">
                                      <p:cBhvr additive="base">
                                        <p:cTn id="7" dur="1000"/>
                                        <p:tgtEl>
                                          <p:spTgt spid="1043"/>
                                        </p:tgtEl>
                                        <p:attrNameLst>
                                          <p:attrName>ppt_y</p:attrName>
                                        </p:attrNameLst>
                                      </p:cBhvr>
                                      <p:tavLst>
                                        <p:tav tm="0">
                                          <p:val>
                                            <p:strVal val="ppt_y"/>
                                          </p:val>
                                        </p:tav>
                                        <p:tav tm="100000">
                                          <p:val>
                                            <p:strVal val="1+ppt_h/2"/>
                                          </p:val>
                                        </p:tav>
                                      </p:tavLst>
                                    </p:anim>
                                    <p:set>
                                      <p:cBhvr>
                                        <p:cTn id="8" dur="1" fill="hold">
                                          <p:stCondLst>
                                            <p:cond delay="999"/>
                                          </p:stCondLst>
                                        </p:cTn>
                                        <p:tgtEl>
                                          <p:spTgt spid="10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開戦に伴う</a:t>
            </a:r>
            <a:r>
              <a:rPr kumimoji="1" lang="ja-JP" altLang="en-US" sz="2400" b="1" dirty="0">
                <a:latin typeface="BIZ UDPゴシック" panose="020B0400000000000000" pitchFamily="50" charset="-128"/>
                <a:ea typeface="BIZ UDPゴシック" panose="020B0400000000000000" pitchFamily="50" charset="-128"/>
              </a:rPr>
              <a:t>作戦立案調査への協力</a:t>
            </a:r>
          </a:p>
        </p:txBody>
      </p:sp>
      <p:pic>
        <p:nvPicPr>
          <p:cNvPr id="4098" name="Picture 2" descr="undefined">
            <a:extLst>
              <a:ext uri="{FF2B5EF4-FFF2-40B4-BE49-F238E27FC236}">
                <a16:creationId xmlns:a16="http://schemas.microsoft.com/office/drawing/2014/main" id="{AE36534E-3E16-DF51-6F3A-96A0BE9ED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830" y="525980"/>
            <a:ext cx="7857071" cy="605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18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特務機関</a:t>
            </a:r>
          </a:p>
        </p:txBody>
      </p:sp>
    </p:spTree>
    <p:extLst>
      <p:ext uri="{BB962C8B-B14F-4D97-AF65-F5344CB8AC3E}">
        <p14:creationId xmlns:p14="http://schemas.microsoft.com/office/powerpoint/2010/main" val="195208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陸軍中野学校</a:t>
            </a:r>
          </a:p>
        </p:txBody>
      </p:sp>
    </p:spTree>
    <p:extLst>
      <p:ext uri="{BB962C8B-B14F-4D97-AF65-F5344CB8AC3E}">
        <p14:creationId xmlns:p14="http://schemas.microsoft.com/office/powerpoint/2010/main" val="2000850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96469"/>
            <a:ext cx="12192000" cy="2677656"/>
          </a:xfrm>
          <a:prstGeom prst="rect">
            <a:avLst/>
          </a:prstGeom>
          <a:solidFill>
            <a:schemeClr val="accent4">
              <a:lumMod val="40000"/>
              <a:lumOff val="60000"/>
            </a:schemeClr>
          </a:solidFill>
          <a:ln>
            <a:noFill/>
          </a:ln>
        </p:spPr>
        <p:txBody>
          <a:bodyPr wrap="square" rtlCol="0">
            <a:spAutoFit/>
          </a:bodyPr>
          <a:lstStyle/>
          <a:p>
            <a:pPr algn="ctr"/>
            <a:r>
              <a:rPr kumimoji="1" lang="ja-JP" altLang="en-US" sz="8800" b="1" dirty="0">
                <a:latin typeface="BIZ UDPゴシック" panose="020B0400000000000000" pitchFamily="50" charset="-128"/>
                <a:ea typeface="BIZ UDPゴシック" panose="020B0400000000000000" pitchFamily="50" charset="-128"/>
              </a:rPr>
              <a:t>お弁当を食べながら</a:t>
            </a:r>
            <a:r>
              <a:rPr kumimoji="1" lang="ja-JP" altLang="en-US" sz="7200" b="1" dirty="0">
                <a:latin typeface="BIZ UDPゴシック" panose="020B0400000000000000" pitchFamily="50" charset="-128"/>
                <a:ea typeface="BIZ UDPゴシック" panose="020B0400000000000000" pitchFamily="50" charset="-128"/>
              </a:rPr>
              <a:t>～</a:t>
            </a:r>
            <a:endParaRPr kumimoji="1" lang="en-US" altLang="ja-JP" sz="7200" b="1" dirty="0">
              <a:latin typeface="BIZ UDPゴシック" panose="020B0400000000000000" pitchFamily="50" charset="-128"/>
              <a:ea typeface="BIZ UDPゴシック" panose="020B0400000000000000" pitchFamily="50" charset="-128"/>
            </a:endParaRPr>
          </a:p>
          <a:p>
            <a:pPr algn="ctr"/>
            <a:r>
              <a:rPr lang="ja-JP" altLang="en-US" sz="8000" b="1" dirty="0">
                <a:latin typeface="BIZ UDPゴシック" panose="020B0400000000000000" pitchFamily="50" charset="-128"/>
                <a:ea typeface="BIZ UDPゴシック" panose="020B0400000000000000" pitchFamily="50" charset="-128"/>
              </a:rPr>
              <a:t>肩の力を抜いて・・・</a:t>
            </a:r>
            <a:endParaRPr kumimoji="1" lang="ja-JP" altLang="en-US" sz="9600" b="1" dirty="0">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伊藤忠商事会長・瀬島龍三</a:t>
            </a:r>
          </a:p>
        </p:txBody>
      </p:sp>
    </p:spTree>
    <p:extLst>
      <p:ext uri="{BB962C8B-B14F-4D97-AF65-F5344CB8AC3E}">
        <p14:creationId xmlns:p14="http://schemas.microsoft.com/office/powerpoint/2010/main" val="3952300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325196"/>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満鉄調査部と中国共産党</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A5D2152-A772-AD06-C8EA-34E602EBD74E}"/>
              </a:ext>
            </a:extLst>
          </p:cNvPr>
          <p:cNvSpPr txBox="1"/>
          <p:nvPr/>
        </p:nvSpPr>
        <p:spPr>
          <a:xfrm>
            <a:off x="9419861" y="2684584"/>
            <a:ext cx="1764321" cy="400110"/>
          </a:xfrm>
          <a:prstGeom prst="rect">
            <a:avLst/>
          </a:prstGeom>
          <a:noFill/>
        </p:spPr>
        <p:txBody>
          <a:bodyPr wrap="square" rtlCol="0">
            <a:spAutoFit/>
          </a:bodyPr>
          <a:lstStyle/>
          <a:p>
            <a:pPr algn="ctr"/>
            <a:r>
              <a:rPr kumimoji="1" lang="ja-JP" altLang="en-US" sz="2000" b="1" dirty="0"/>
              <a:t>毛沢東</a:t>
            </a:r>
            <a:r>
              <a:rPr kumimoji="1" lang="ja-JP" altLang="en-US" sz="2000" dirty="0"/>
              <a:t>＠延安</a:t>
            </a:r>
          </a:p>
        </p:txBody>
      </p:sp>
      <p:sp>
        <p:nvSpPr>
          <p:cNvPr id="5" name="正方形/長方形 4">
            <a:extLst>
              <a:ext uri="{FF2B5EF4-FFF2-40B4-BE49-F238E27FC236}">
                <a16:creationId xmlns:a16="http://schemas.microsoft.com/office/drawing/2014/main" id="{71E207BC-2FDB-5243-8DB2-0E4509B0555D}"/>
              </a:ext>
            </a:extLst>
          </p:cNvPr>
          <p:cNvSpPr/>
          <p:nvPr/>
        </p:nvSpPr>
        <p:spPr>
          <a:xfrm>
            <a:off x="2667002" y="1905000"/>
            <a:ext cx="2262554" cy="707886"/>
          </a:xfrm>
          <a:prstGeom prst="rect">
            <a:avLst/>
          </a:prstGeom>
          <a:solidFill>
            <a:schemeClr val="accent5">
              <a:lumMod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ea typeface="BIZ UDPゴシック" panose="020B0400000000000000" pitchFamily="50" charset="-128"/>
              </a:rPr>
              <a:t>満鉄調査部</a:t>
            </a:r>
          </a:p>
        </p:txBody>
      </p:sp>
      <p:sp>
        <p:nvSpPr>
          <p:cNvPr id="6" name="テキスト ボックス 5">
            <a:extLst>
              <a:ext uri="{FF2B5EF4-FFF2-40B4-BE49-F238E27FC236}">
                <a16:creationId xmlns:a16="http://schemas.microsoft.com/office/drawing/2014/main" id="{66BCDBE0-7B02-0949-153C-2413613C4F78}"/>
              </a:ext>
            </a:extLst>
          </p:cNvPr>
          <p:cNvSpPr txBox="1"/>
          <p:nvPr/>
        </p:nvSpPr>
        <p:spPr>
          <a:xfrm>
            <a:off x="3221772" y="2653805"/>
            <a:ext cx="1242647" cy="400110"/>
          </a:xfrm>
          <a:prstGeom prst="rect">
            <a:avLst/>
          </a:prstGeom>
          <a:noFill/>
        </p:spPr>
        <p:txBody>
          <a:bodyPr wrap="square" rtlCol="0">
            <a:spAutoFit/>
          </a:bodyPr>
          <a:lstStyle/>
          <a:p>
            <a:pPr algn="ctr"/>
            <a:r>
              <a:rPr lang="ja-JP" altLang="en-US" sz="2000" b="1" dirty="0">
                <a:latin typeface="BIZ UDPゴシック" panose="020B0400000000000000" pitchFamily="50" charset="-128"/>
                <a:ea typeface="BIZ UDPゴシック" panose="020B0400000000000000" pitchFamily="50" charset="-128"/>
              </a:rPr>
              <a:t>中西功</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C9E3DD0-5C9A-8A33-22E9-C1C06781FD20}"/>
              </a:ext>
            </a:extLst>
          </p:cNvPr>
          <p:cNvSpPr txBox="1"/>
          <p:nvPr/>
        </p:nvSpPr>
        <p:spPr>
          <a:xfrm>
            <a:off x="2294791" y="5435740"/>
            <a:ext cx="3171092" cy="230832"/>
          </a:xfrm>
          <a:prstGeom prst="rect">
            <a:avLst/>
          </a:prstGeom>
          <a:noFill/>
        </p:spPr>
        <p:txBody>
          <a:bodyPr wrap="square">
            <a:spAutoFit/>
          </a:bodyPr>
          <a:lstStyle/>
          <a:p>
            <a:r>
              <a:rPr lang="en-US" altLang="ja-JP" sz="900" dirty="0">
                <a:latin typeface="Amasis MT Pro Black" panose="02040A04050005020304" pitchFamily="18" charset="0"/>
              </a:rPr>
              <a:t>https://kknews.cc/zh-hk/history/5vvvo8l.html</a:t>
            </a:r>
            <a:endParaRPr lang="ja-JP" altLang="en-US" sz="900" dirty="0">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ACD6B8DF-17C0-8D10-0792-ECC2723CA8A7}"/>
              </a:ext>
            </a:extLst>
          </p:cNvPr>
          <p:cNvSpPr txBox="1"/>
          <p:nvPr/>
        </p:nvSpPr>
        <p:spPr>
          <a:xfrm>
            <a:off x="152399" y="622480"/>
            <a:ext cx="2414954" cy="92333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日本陸軍</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支那派遣軍</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南京総軍司令部</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11" name="コネクタ: カギ線 10">
            <a:extLst>
              <a:ext uri="{FF2B5EF4-FFF2-40B4-BE49-F238E27FC236}">
                <a16:creationId xmlns:a16="http://schemas.microsoft.com/office/drawing/2014/main" id="{6A8F8E64-0FD9-B82F-68DC-F925C89A0984}"/>
              </a:ext>
            </a:extLst>
          </p:cNvPr>
          <p:cNvCxnSpPr>
            <a:cxnSpLocks/>
            <a:stCxn id="9" idx="2"/>
            <a:endCxn id="17" idx="1"/>
          </p:cNvCxnSpPr>
          <p:nvPr/>
        </p:nvCxnSpPr>
        <p:spPr>
          <a:xfrm rot="16200000" flipH="1">
            <a:off x="707931" y="2197754"/>
            <a:ext cx="2699305" cy="13954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BE794024-C632-38F7-0C71-FD4250578FA8}"/>
              </a:ext>
            </a:extLst>
          </p:cNvPr>
          <p:cNvPicPr>
            <a:picLocks noChangeAspect="1"/>
          </p:cNvPicPr>
          <p:nvPr/>
        </p:nvPicPr>
        <p:blipFill>
          <a:blip r:embed="rId2"/>
          <a:stretch>
            <a:fillRect/>
          </a:stretch>
        </p:blipFill>
        <p:spPr>
          <a:xfrm>
            <a:off x="2755291" y="3054490"/>
            <a:ext cx="2085975" cy="2381250"/>
          </a:xfrm>
          <a:prstGeom prst="rect">
            <a:avLst/>
          </a:prstGeom>
        </p:spPr>
      </p:pic>
      <p:sp>
        <p:nvSpPr>
          <p:cNvPr id="20" name="テキスト ボックス 19">
            <a:extLst>
              <a:ext uri="{FF2B5EF4-FFF2-40B4-BE49-F238E27FC236}">
                <a16:creationId xmlns:a16="http://schemas.microsoft.com/office/drawing/2014/main" id="{059417BE-4563-4EED-EA31-2B125DD12CA9}"/>
              </a:ext>
            </a:extLst>
          </p:cNvPr>
          <p:cNvSpPr txBox="1"/>
          <p:nvPr/>
        </p:nvSpPr>
        <p:spPr>
          <a:xfrm>
            <a:off x="5521869" y="1949664"/>
            <a:ext cx="3169385" cy="954107"/>
          </a:xfrm>
          <a:prstGeom prst="rect">
            <a:avLst/>
          </a:prstGeom>
          <a:noFill/>
        </p:spPr>
        <p:txBody>
          <a:bodyPr wrap="square" rtlCol="0">
            <a:spAutoFit/>
          </a:bodyPr>
          <a:lstStyle/>
          <a:p>
            <a:pPr algn="ctr"/>
            <a:r>
              <a:rPr lang="ja-JP" altLang="en-US" sz="2800" dirty="0">
                <a:latin typeface="BIZ UDP明朝 Medium" panose="02020500000000000000" pitchFamily="18" charset="-128"/>
                <a:ea typeface="BIZ UDP明朝 Medium" panose="02020500000000000000" pitchFamily="18" charset="-128"/>
              </a:rPr>
              <a:t>中共特務の創始者</a:t>
            </a:r>
            <a:endParaRPr kumimoji="1" lang="en-US" altLang="ja-JP" sz="2800" dirty="0">
              <a:latin typeface="BIZ UDP明朝 Medium" panose="02020500000000000000" pitchFamily="18" charset="-128"/>
              <a:ea typeface="BIZ UDP明朝 Medium" panose="02020500000000000000" pitchFamily="18" charset="-128"/>
            </a:endParaRPr>
          </a:p>
          <a:p>
            <a:pPr algn="ctr"/>
            <a:r>
              <a:rPr kumimoji="1" lang="ja-JP" altLang="en-US" sz="2800" b="1" dirty="0"/>
              <a:t>周恩来</a:t>
            </a:r>
          </a:p>
        </p:txBody>
      </p:sp>
      <p:sp>
        <p:nvSpPr>
          <p:cNvPr id="21" name="テキスト ボックス 20">
            <a:extLst>
              <a:ext uri="{FF2B5EF4-FFF2-40B4-BE49-F238E27FC236}">
                <a16:creationId xmlns:a16="http://schemas.microsoft.com/office/drawing/2014/main" id="{CAED69E7-3FC8-77FC-DE9F-320954B575C5}"/>
              </a:ext>
            </a:extLst>
          </p:cNvPr>
          <p:cNvSpPr txBox="1"/>
          <p:nvPr/>
        </p:nvSpPr>
        <p:spPr>
          <a:xfrm>
            <a:off x="6282338" y="3991924"/>
            <a:ext cx="1606061" cy="523220"/>
          </a:xfrm>
          <a:prstGeom prst="rect">
            <a:avLst/>
          </a:prstGeom>
          <a:noFill/>
        </p:spPr>
        <p:txBody>
          <a:bodyPr wrap="square" rtlCol="0">
            <a:spAutoFit/>
          </a:bodyPr>
          <a:lstStyle/>
          <a:p>
            <a:pPr algn="ctr"/>
            <a:r>
              <a:rPr kumimoji="1" lang="ja-JP" altLang="en-US" sz="2800" b="1" dirty="0"/>
              <a:t>李徳生</a:t>
            </a:r>
          </a:p>
        </p:txBody>
      </p:sp>
      <p:pic>
        <p:nvPicPr>
          <p:cNvPr id="22" name="図 21">
            <a:extLst>
              <a:ext uri="{FF2B5EF4-FFF2-40B4-BE49-F238E27FC236}">
                <a16:creationId xmlns:a16="http://schemas.microsoft.com/office/drawing/2014/main" id="{93C36F1F-542F-7D2F-3176-8617E79A7673}"/>
              </a:ext>
            </a:extLst>
          </p:cNvPr>
          <p:cNvPicPr>
            <a:picLocks noChangeAspect="1"/>
          </p:cNvPicPr>
          <p:nvPr/>
        </p:nvPicPr>
        <p:blipFill>
          <a:blip r:embed="rId3"/>
          <a:stretch>
            <a:fillRect/>
          </a:stretch>
        </p:blipFill>
        <p:spPr>
          <a:xfrm>
            <a:off x="9171343" y="3053916"/>
            <a:ext cx="2217628" cy="2922456"/>
          </a:xfrm>
          <a:prstGeom prst="rect">
            <a:avLst/>
          </a:prstGeom>
        </p:spPr>
      </p:pic>
      <p:cxnSp>
        <p:nvCxnSpPr>
          <p:cNvPr id="24" name="直線矢印コネクタ 23">
            <a:extLst>
              <a:ext uri="{FF2B5EF4-FFF2-40B4-BE49-F238E27FC236}">
                <a16:creationId xmlns:a16="http://schemas.microsoft.com/office/drawing/2014/main" id="{D683B6FC-182F-10A5-F303-3A7A31EDE042}"/>
              </a:ext>
            </a:extLst>
          </p:cNvPr>
          <p:cNvCxnSpPr>
            <a:cxnSpLocks/>
            <a:stCxn id="17" idx="3"/>
          </p:cNvCxnSpPr>
          <p:nvPr/>
        </p:nvCxnSpPr>
        <p:spPr>
          <a:xfrm flipV="1">
            <a:off x="4841266" y="4229795"/>
            <a:ext cx="1619486" cy="153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53A91CE0-07DA-58F4-6CAC-351005C7D387}"/>
              </a:ext>
            </a:extLst>
          </p:cNvPr>
          <p:cNvCxnSpPr>
            <a:cxnSpLocks/>
          </p:cNvCxnSpPr>
          <p:nvPr/>
        </p:nvCxnSpPr>
        <p:spPr>
          <a:xfrm flipV="1">
            <a:off x="7643082" y="4237455"/>
            <a:ext cx="1528261" cy="7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7F8A00A-7732-C372-A5E3-908540909184}"/>
              </a:ext>
            </a:extLst>
          </p:cNvPr>
          <p:cNvCxnSpPr>
            <a:cxnSpLocks/>
            <a:endCxn id="21" idx="0"/>
          </p:cNvCxnSpPr>
          <p:nvPr/>
        </p:nvCxnSpPr>
        <p:spPr>
          <a:xfrm>
            <a:off x="7085369" y="2839510"/>
            <a:ext cx="0" cy="1152414"/>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69" name="テキスト ボックス 7168">
            <a:extLst>
              <a:ext uri="{FF2B5EF4-FFF2-40B4-BE49-F238E27FC236}">
                <a16:creationId xmlns:a16="http://schemas.microsoft.com/office/drawing/2014/main" id="{26BA8E64-3A8E-E4C6-50B7-88B5896E86C7}"/>
              </a:ext>
            </a:extLst>
          </p:cNvPr>
          <p:cNvSpPr txBox="1"/>
          <p:nvPr/>
        </p:nvSpPr>
        <p:spPr>
          <a:xfrm>
            <a:off x="5651009" y="4753015"/>
            <a:ext cx="2825261" cy="1323439"/>
          </a:xfrm>
          <a:prstGeom prst="rect">
            <a:avLst/>
          </a:prstGeom>
          <a:noFill/>
        </p:spPr>
        <p:txBody>
          <a:bodyPr wrap="square" rtlCol="0">
            <a:spAutoFit/>
          </a:bodyPr>
          <a:lstStyle/>
          <a:p>
            <a:pPr algn="ctr"/>
            <a:r>
              <a:rPr kumimoji="1" lang="en-US" altLang="ja-JP" sz="2000" dirty="0">
                <a:latin typeface="BIZ UDPゴシック" panose="020B0400000000000000" pitchFamily="50" charset="-128"/>
                <a:ea typeface="BIZ UDPゴシック" panose="020B0400000000000000" pitchFamily="50" charset="-128"/>
              </a:rPr>
              <a:t>『</a:t>
            </a:r>
            <a:r>
              <a:rPr kumimoji="1" lang="ja-JP" altLang="en-US" sz="2000" dirty="0">
                <a:latin typeface="BIZ UDPゴシック" panose="020B0400000000000000" pitchFamily="50" charset="-128"/>
                <a:ea typeface="BIZ UDPゴシック" panose="020B0400000000000000" pitchFamily="50" charset="-128"/>
              </a:rPr>
              <a:t>支那抗戦力調査</a:t>
            </a:r>
            <a:r>
              <a:rPr kumimoji="1" lang="en-US" altLang="ja-JP" sz="2000" dirty="0">
                <a:latin typeface="BIZ UDPゴシック" panose="020B0400000000000000" pitchFamily="50" charset="-128"/>
                <a:ea typeface="BIZ UDPゴシック" panose="020B0400000000000000" pitchFamily="50" charset="-128"/>
              </a:rPr>
              <a:t>』</a:t>
            </a:r>
          </a:p>
          <a:p>
            <a:pPr algn="ctr"/>
            <a:r>
              <a:rPr lang="ja-JP" altLang="en-US" sz="2000" dirty="0">
                <a:latin typeface="BIZ UDPゴシック" panose="020B0400000000000000" pitchFamily="50" charset="-128"/>
                <a:ea typeface="BIZ UDPゴシック" panose="020B0400000000000000" pitchFamily="50" charset="-128"/>
              </a:rPr>
              <a:t>満鉄調査月報</a:t>
            </a:r>
            <a:endParaRPr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北京満鉄月報</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満鉄支那月誌</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7171" name="テキスト ボックス 7170">
            <a:extLst>
              <a:ext uri="{FF2B5EF4-FFF2-40B4-BE49-F238E27FC236}">
                <a16:creationId xmlns:a16="http://schemas.microsoft.com/office/drawing/2014/main" id="{ECC168A7-0679-BE71-57E0-3135836EE46B}"/>
              </a:ext>
            </a:extLst>
          </p:cNvPr>
          <p:cNvSpPr txBox="1"/>
          <p:nvPr/>
        </p:nvSpPr>
        <p:spPr>
          <a:xfrm>
            <a:off x="2422710" y="5666572"/>
            <a:ext cx="2751135" cy="707886"/>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中国共産党員</a:t>
            </a:r>
            <a:endParaRPr kumimoji="1" lang="en-US" altLang="ja-JP" sz="2000" b="1" dirty="0">
              <a:latin typeface="BIZ UDPゴシック" panose="020B0400000000000000" pitchFamily="50" charset="-128"/>
              <a:ea typeface="BIZ UDPゴシック" panose="020B0400000000000000" pitchFamily="50" charset="-128"/>
            </a:endParaRPr>
          </a:p>
          <a:p>
            <a:pPr algn="ctr"/>
            <a:r>
              <a:rPr lang="ja-JP" altLang="en-US" sz="2000" b="1" dirty="0">
                <a:latin typeface="BIZ UDPゴシック" panose="020B0400000000000000" pitchFamily="50" charset="-128"/>
                <a:ea typeface="BIZ UDPゴシック" panose="020B0400000000000000" pitchFamily="50" charset="-128"/>
              </a:rPr>
              <a:t>戦後は参議院議員</a:t>
            </a:r>
            <a:endParaRPr kumimoji="1" lang="ja-JP" altLang="en-US" sz="2000" b="1"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0C6FBA76-886A-4F1B-A1C1-FEEE6FCE8B9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13" name="図 12">
            <a:extLst>
              <a:ext uri="{FF2B5EF4-FFF2-40B4-BE49-F238E27FC236}">
                <a16:creationId xmlns:a16="http://schemas.microsoft.com/office/drawing/2014/main" id="{015A7CCB-C24F-44F7-BB33-A17A150A50D0}"/>
              </a:ext>
            </a:extLst>
          </p:cNvPr>
          <p:cNvPicPr>
            <a:picLocks noChangeAspect="1"/>
          </p:cNvPicPr>
          <p:nvPr/>
        </p:nvPicPr>
        <p:blipFill>
          <a:blip r:embed="rId4"/>
          <a:stretch>
            <a:fillRect/>
          </a:stretch>
        </p:blipFill>
        <p:spPr>
          <a:xfrm>
            <a:off x="9419861" y="127433"/>
            <a:ext cx="1569100" cy="2485453"/>
          </a:xfrm>
          <a:prstGeom prst="rect">
            <a:avLst/>
          </a:prstGeom>
        </p:spPr>
      </p:pic>
      <p:sp>
        <p:nvSpPr>
          <p:cNvPr id="3" name="正方形/長方形 2">
            <a:extLst>
              <a:ext uri="{FF2B5EF4-FFF2-40B4-BE49-F238E27FC236}">
                <a16:creationId xmlns:a16="http://schemas.microsoft.com/office/drawing/2014/main" id="{23EE2F4D-736E-2F97-A0A1-87CFE881CDA2}"/>
              </a:ext>
            </a:extLst>
          </p:cNvPr>
          <p:cNvSpPr/>
          <p:nvPr/>
        </p:nvSpPr>
        <p:spPr>
          <a:xfrm>
            <a:off x="9174545" y="5666572"/>
            <a:ext cx="2217628" cy="70788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ea typeface="BIZ UDPゴシック" panose="020B0400000000000000" pitchFamily="50" charset="-128"/>
              </a:rPr>
              <a:t>中国共産党</a:t>
            </a:r>
          </a:p>
        </p:txBody>
      </p:sp>
      <p:sp>
        <p:nvSpPr>
          <p:cNvPr id="25" name="テキスト ボックス 24">
            <a:extLst>
              <a:ext uri="{FF2B5EF4-FFF2-40B4-BE49-F238E27FC236}">
                <a16:creationId xmlns:a16="http://schemas.microsoft.com/office/drawing/2014/main" id="{DFCD7B97-936F-40B2-A87D-678243034B56}"/>
              </a:ext>
            </a:extLst>
          </p:cNvPr>
          <p:cNvSpPr txBox="1"/>
          <p:nvPr/>
        </p:nvSpPr>
        <p:spPr>
          <a:xfrm>
            <a:off x="110106" y="4718943"/>
            <a:ext cx="2552622" cy="400110"/>
          </a:xfrm>
          <a:prstGeom prst="rect">
            <a:avLst/>
          </a:prstGeom>
          <a:noFill/>
        </p:spPr>
        <p:txBody>
          <a:bodyPr wrap="square" rtlCol="0">
            <a:spAutoFit/>
          </a:bodyPr>
          <a:lstStyle/>
          <a:p>
            <a:pPr algn="ctr"/>
            <a:r>
              <a:rPr lang="ja-JP" altLang="en-US" sz="2000" b="1" dirty="0">
                <a:latin typeface="BIZ UDPゴシック" panose="020B0400000000000000" pitchFamily="50" charset="-128"/>
                <a:ea typeface="BIZ UDPゴシック" panose="020B0400000000000000" pitchFamily="50" charset="-128"/>
              </a:rPr>
              <a:t>東亜同文書院（上海）</a:t>
            </a:r>
            <a:endParaRPr kumimoji="1" lang="ja-JP" altLang="en-US" sz="2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10400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325196"/>
            <a:ext cx="12191999" cy="523220"/>
          </a:xfrm>
          <a:prstGeom prst="rect">
            <a:avLst/>
          </a:prstGeom>
          <a:noFill/>
        </p:spPr>
        <p:txBody>
          <a:bodyPr wrap="square" rtlCol="0">
            <a:spAutoFit/>
          </a:bodyPr>
          <a:lstStyle/>
          <a:p>
            <a:pPr algn="ctr"/>
            <a:r>
              <a:rPr lang="ja-JP" altLang="en-US" sz="2800" dirty="0">
                <a:latin typeface="BIZ UDPゴシック" panose="020B0400000000000000" pitchFamily="50" charset="-128"/>
                <a:ea typeface="BIZ UDPゴシック" panose="020B0400000000000000" pitchFamily="50" charset="-128"/>
              </a:rPr>
              <a:t>満鉄調査部とゾルゲ事件</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6BCDBE0-7B02-0949-153C-2413613C4F78}"/>
              </a:ext>
            </a:extLst>
          </p:cNvPr>
          <p:cNvSpPr txBox="1"/>
          <p:nvPr/>
        </p:nvSpPr>
        <p:spPr>
          <a:xfrm>
            <a:off x="6231476" y="2016484"/>
            <a:ext cx="1242647" cy="400110"/>
          </a:xfrm>
          <a:prstGeom prst="rect">
            <a:avLst/>
          </a:prstGeom>
          <a:noFill/>
        </p:spPr>
        <p:txBody>
          <a:bodyPr wrap="square" rtlCol="0">
            <a:spAutoFit/>
          </a:bodyPr>
          <a:lstStyle/>
          <a:p>
            <a:pPr algn="ctr"/>
            <a:r>
              <a:rPr kumimoji="1" lang="ja-JP" altLang="en-US" sz="2000" b="1" dirty="0">
                <a:latin typeface="BIZ UDPゴシック" panose="020B0400000000000000" pitchFamily="50" charset="-128"/>
                <a:ea typeface="BIZ UDPゴシック" panose="020B0400000000000000" pitchFamily="50" charset="-128"/>
              </a:rPr>
              <a:t>尾崎秀実</a:t>
            </a:r>
          </a:p>
        </p:txBody>
      </p:sp>
      <p:sp>
        <p:nvSpPr>
          <p:cNvPr id="19" name="テキスト ボックス 18">
            <a:extLst>
              <a:ext uri="{FF2B5EF4-FFF2-40B4-BE49-F238E27FC236}">
                <a16:creationId xmlns:a16="http://schemas.microsoft.com/office/drawing/2014/main" id="{0C6FBA76-886A-4F1B-A1C1-FEEE6FCE8B9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6146" name="Picture 2" descr="リヒャルト・ゾルゲ - Wikipedia">
            <a:extLst>
              <a:ext uri="{FF2B5EF4-FFF2-40B4-BE49-F238E27FC236}">
                <a16:creationId xmlns:a16="http://schemas.microsoft.com/office/drawing/2014/main" id="{0CA673DE-76A5-48D1-833F-FA4788B39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850" y="2416594"/>
            <a:ext cx="1258078" cy="20380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ゾルゲ事件文書：スパイ浸透矮小化へ走る 各省が修正要求 | 毎日新聞">
            <a:extLst>
              <a:ext uri="{FF2B5EF4-FFF2-40B4-BE49-F238E27FC236}">
                <a16:creationId xmlns:a16="http://schemas.microsoft.com/office/drawing/2014/main" id="{EA36AB4A-69A6-47EB-9F45-B05EBEC4A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128" y="2416594"/>
            <a:ext cx="1335345" cy="202481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D060A009-9C71-4A3C-8243-CA80FAC4985D}"/>
              </a:ext>
            </a:extLst>
          </p:cNvPr>
          <p:cNvSpPr txBox="1"/>
          <p:nvPr/>
        </p:nvSpPr>
        <p:spPr>
          <a:xfrm>
            <a:off x="4740456" y="2016484"/>
            <a:ext cx="1242647" cy="400110"/>
          </a:xfrm>
          <a:prstGeom prst="rect">
            <a:avLst/>
          </a:prstGeom>
          <a:noFill/>
        </p:spPr>
        <p:txBody>
          <a:bodyPr wrap="square" rtlCol="0">
            <a:spAutoFit/>
          </a:bodyPr>
          <a:lstStyle/>
          <a:p>
            <a:pPr algn="ctr"/>
            <a:r>
              <a:rPr lang="ja-JP" altLang="en-US" sz="2000" b="1" dirty="0">
                <a:latin typeface="BIZ UDPゴシック" panose="020B0400000000000000" pitchFamily="50" charset="-128"/>
                <a:ea typeface="BIZ UDPゴシック" panose="020B0400000000000000" pitchFamily="50" charset="-128"/>
              </a:rPr>
              <a:t>ゾルゲ</a:t>
            </a:r>
            <a:endParaRPr kumimoji="1" lang="ja-JP" altLang="en-US" sz="2000" b="1" dirty="0">
              <a:latin typeface="BIZ UDPゴシック" panose="020B0400000000000000" pitchFamily="50" charset="-128"/>
              <a:ea typeface="BIZ UDPゴシック" panose="020B0400000000000000" pitchFamily="50" charset="-128"/>
            </a:endParaRPr>
          </a:p>
        </p:txBody>
      </p:sp>
      <p:pic>
        <p:nvPicPr>
          <p:cNvPr id="6150" name="Picture 6" descr="返還前の香港と中国共産党_内藤証券投資調査部のキーマンが見た「中国株の底流」 | 研修医・医師向けコンテンツサイト Doctor's Gate">
            <a:extLst>
              <a:ext uri="{FF2B5EF4-FFF2-40B4-BE49-F238E27FC236}">
                <a16:creationId xmlns:a16="http://schemas.microsoft.com/office/drawing/2014/main" id="{86D7BBFD-34FB-407A-ABF4-27B8A662D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6202" y="747269"/>
            <a:ext cx="1480847" cy="1949278"/>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BCB1791D-EA2D-4CD4-A13B-25A524D5E642}"/>
              </a:ext>
            </a:extLst>
          </p:cNvPr>
          <p:cNvSpPr txBox="1"/>
          <p:nvPr/>
        </p:nvSpPr>
        <p:spPr>
          <a:xfrm>
            <a:off x="10445301" y="446080"/>
            <a:ext cx="1242647"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周恩来</a:t>
            </a:r>
          </a:p>
        </p:txBody>
      </p:sp>
      <p:cxnSp>
        <p:nvCxnSpPr>
          <p:cNvPr id="10" name="直線矢印コネクタ 9">
            <a:extLst>
              <a:ext uri="{FF2B5EF4-FFF2-40B4-BE49-F238E27FC236}">
                <a16:creationId xmlns:a16="http://schemas.microsoft.com/office/drawing/2014/main" id="{82625E2C-4B84-412F-BD8D-D23D027D0B25}"/>
              </a:ext>
            </a:extLst>
          </p:cNvPr>
          <p:cNvCxnSpPr>
            <a:cxnSpLocks/>
          </p:cNvCxnSpPr>
          <p:nvPr/>
        </p:nvCxnSpPr>
        <p:spPr>
          <a:xfrm>
            <a:off x="3433666" y="2696547"/>
            <a:ext cx="126818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54" name="Picture 10" descr="武藤章 - Wikipedia">
            <a:extLst>
              <a:ext uri="{FF2B5EF4-FFF2-40B4-BE49-F238E27FC236}">
                <a16:creationId xmlns:a16="http://schemas.microsoft.com/office/drawing/2014/main" id="{8F44BE9D-8304-4D55-81C8-0D227085D1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819" y="4025346"/>
            <a:ext cx="1480847" cy="1966869"/>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425AECDB-803F-4936-900F-EEABC4129DAE}"/>
              </a:ext>
            </a:extLst>
          </p:cNvPr>
          <p:cNvSpPr txBox="1"/>
          <p:nvPr/>
        </p:nvSpPr>
        <p:spPr>
          <a:xfrm>
            <a:off x="1931982" y="3734148"/>
            <a:ext cx="1577181"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参謀本部・陸軍部</a:t>
            </a:r>
          </a:p>
        </p:txBody>
      </p:sp>
      <p:cxnSp>
        <p:nvCxnSpPr>
          <p:cNvPr id="14" name="直線矢印コネクタ 13">
            <a:extLst>
              <a:ext uri="{FF2B5EF4-FFF2-40B4-BE49-F238E27FC236}">
                <a16:creationId xmlns:a16="http://schemas.microsoft.com/office/drawing/2014/main" id="{98047908-E53B-45D5-A820-E3402C357826}"/>
              </a:ext>
            </a:extLst>
          </p:cNvPr>
          <p:cNvCxnSpPr>
            <a:cxnSpLocks/>
          </p:cNvCxnSpPr>
          <p:nvPr/>
        </p:nvCxnSpPr>
        <p:spPr>
          <a:xfrm flipV="1">
            <a:off x="3410491" y="4217437"/>
            <a:ext cx="1291359" cy="93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1A5A1654-A84C-4A9F-95B9-BA91084EF872}"/>
              </a:ext>
            </a:extLst>
          </p:cNvPr>
          <p:cNvSpPr txBox="1"/>
          <p:nvPr/>
        </p:nvSpPr>
        <p:spPr>
          <a:xfrm>
            <a:off x="1595371" y="5992215"/>
            <a:ext cx="2195740"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開戦時、軍務局長だった</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武藤章は</a:t>
            </a:r>
            <a:r>
              <a:rPr kumimoji="1" lang="en-US" altLang="ja-JP" sz="1400" dirty="0">
                <a:latin typeface="BIZ UDPゴシック" panose="020B0400000000000000" pitchFamily="50" charset="-128"/>
                <a:ea typeface="BIZ UDPゴシック" panose="020B0400000000000000" pitchFamily="50" charset="-128"/>
              </a:rPr>
              <a:t>A</a:t>
            </a:r>
            <a:r>
              <a:rPr kumimoji="1" lang="ja-JP" altLang="en-US" sz="1400" dirty="0">
                <a:latin typeface="BIZ UDPゴシック" panose="020B0400000000000000" pitchFamily="50" charset="-128"/>
                <a:ea typeface="BIZ UDPゴシック" panose="020B0400000000000000" pitchFamily="50" charset="-128"/>
              </a:rPr>
              <a:t>級戦犯</a:t>
            </a:r>
          </a:p>
        </p:txBody>
      </p:sp>
      <p:pic>
        <p:nvPicPr>
          <p:cNvPr id="35" name="図 34">
            <a:extLst>
              <a:ext uri="{FF2B5EF4-FFF2-40B4-BE49-F238E27FC236}">
                <a16:creationId xmlns:a16="http://schemas.microsoft.com/office/drawing/2014/main" id="{0FB1621B-6804-460C-A911-058B713A772F}"/>
              </a:ext>
            </a:extLst>
          </p:cNvPr>
          <p:cNvPicPr>
            <a:picLocks noChangeAspect="1"/>
          </p:cNvPicPr>
          <p:nvPr/>
        </p:nvPicPr>
        <p:blipFill>
          <a:blip r:embed="rId6"/>
          <a:stretch>
            <a:fillRect/>
          </a:stretch>
        </p:blipFill>
        <p:spPr>
          <a:xfrm>
            <a:off x="8494099" y="4662300"/>
            <a:ext cx="1480847" cy="1690465"/>
          </a:xfrm>
          <a:prstGeom prst="rect">
            <a:avLst/>
          </a:prstGeom>
        </p:spPr>
      </p:pic>
      <p:cxnSp>
        <p:nvCxnSpPr>
          <p:cNvPr id="16" name="コネクタ: カギ線 15">
            <a:extLst>
              <a:ext uri="{FF2B5EF4-FFF2-40B4-BE49-F238E27FC236}">
                <a16:creationId xmlns:a16="http://schemas.microsoft.com/office/drawing/2014/main" id="{32C45067-8108-4455-AE77-D8AD3D54FDD1}"/>
              </a:ext>
            </a:extLst>
          </p:cNvPr>
          <p:cNvCxnSpPr>
            <a:stCxn id="6148" idx="2"/>
            <a:endCxn id="35" idx="1"/>
          </p:cNvCxnSpPr>
          <p:nvPr/>
        </p:nvCxnSpPr>
        <p:spPr>
          <a:xfrm rot="16200000" flipH="1">
            <a:off x="7140387" y="4153820"/>
            <a:ext cx="1066127" cy="164129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00669E07-3A62-4F34-9565-67F1318F1943}"/>
              </a:ext>
            </a:extLst>
          </p:cNvPr>
          <p:cNvCxnSpPr>
            <a:cxnSpLocks/>
            <a:stCxn id="35" idx="0"/>
            <a:endCxn id="6150" idx="2"/>
          </p:cNvCxnSpPr>
          <p:nvPr/>
        </p:nvCxnSpPr>
        <p:spPr>
          <a:xfrm rot="5400000" flipH="1" flipV="1">
            <a:off x="9167698" y="2763373"/>
            <a:ext cx="1965753" cy="183210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56" name="Picture 12" descr="オイゲン・オット - Wikipedia">
            <a:extLst>
              <a:ext uri="{FF2B5EF4-FFF2-40B4-BE49-F238E27FC236}">
                <a16:creationId xmlns:a16="http://schemas.microsoft.com/office/drawing/2014/main" id="{959F6426-C50E-4977-AFD1-0D77388F54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0656" y="1441755"/>
            <a:ext cx="1379835" cy="2023758"/>
          </a:xfrm>
          <a:prstGeom prst="rect">
            <a:avLst/>
          </a:prstGeom>
          <a:noFill/>
          <a:extLst>
            <a:ext uri="{909E8E84-426E-40DD-AFC4-6F175D3DCCD1}">
              <a14:hiddenFill xmlns:a14="http://schemas.microsoft.com/office/drawing/2010/main">
                <a:solidFill>
                  <a:srgbClr val="FFFFFF"/>
                </a:solidFill>
              </a14:hiddenFill>
            </a:ext>
          </a:extLst>
        </p:spPr>
      </p:pic>
      <p:sp>
        <p:nvSpPr>
          <p:cNvPr id="41" name="テキスト ボックス 40">
            <a:extLst>
              <a:ext uri="{FF2B5EF4-FFF2-40B4-BE49-F238E27FC236}">
                <a16:creationId xmlns:a16="http://schemas.microsoft.com/office/drawing/2014/main" id="{9A423377-BD54-4F98-AB75-47B85363EEEE}"/>
              </a:ext>
            </a:extLst>
          </p:cNvPr>
          <p:cNvSpPr txBox="1"/>
          <p:nvPr/>
        </p:nvSpPr>
        <p:spPr>
          <a:xfrm>
            <a:off x="1806509" y="1129715"/>
            <a:ext cx="1829449"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オットー独逸大使</a:t>
            </a:r>
          </a:p>
        </p:txBody>
      </p:sp>
      <p:sp>
        <p:nvSpPr>
          <p:cNvPr id="30" name="四角形: 角を丸くする 29">
            <a:extLst>
              <a:ext uri="{FF2B5EF4-FFF2-40B4-BE49-F238E27FC236}">
                <a16:creationId xmlns:a16="http://schemas.microsoft.com/office/drawing/2014/main" id="{5F3B6753-A6DF-45E1-8E9A-32C7C1D9B069}"/>
              </a:ext>
            </a:extLst>
          </p:cNvPr>
          <p:cNvSpPr/>
          <p:nvPr/>
        </p:nvSpPr>
        <p:spPr>
          <a:xfrm>
            <a:off x="8182947" y="4441405"/>
            <a:ext cx="3437796" cy="2024812"/>
          </a:xfrm>
          <a:prstGeom prst="roundRect">
            <a:avLst>
              <a:gd name="adj" fmla="val 8372"/>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58" name="Picture 14" descr="近衛文麿 - Wikipedia">
            <a:extLst>
              <a:ext uri="{FF2B5EF4-FFF2-40B4-BE49-F238E27FC236}">
                <a16:creationId xmlns:a16="http://schemas.microsoft.com/office/drawing/2014/main" id="{EEA94ECE-3C0C-4676-A524-45571BFC0E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019" y="747269"/>
            <a:ext cx="1441420" cy="194927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コネクタ: カギ線 35">
            <a:extLst>
              <a:ext uri="{FF2B5EF4-FFF2-40B4-BE49-F238E27FC236}">
                <a16:creationId xmlns:a16="http://schemas.microsoft.com/office/drawing/2014/main" id="{965B927B-6115-4289-830E-2CE482E7C5BB}"/>
              </a:ext>
            </a:extLst>
          </p:cNvPr>
          <p:cNvCxnSpPr>
            <a:stCxn id="6158" idx="2"/>
            <a:endCxn id="6148" idx="3"/>
          </p:cNvCxnSpPr>
          <p:nvPr/>
        </p:nvCxnSpPr>
        <p:spPr>
          <a:xfrm rot="5400000">
            <a:off x="8051375" y="2165645"/>
            <a:ext cx="732453" cy="1794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CCACC9D3-9E47-42FD-98FF-30433FBAF89B}"/>
              </a:ext>
            </a:extLst>
          </p:cNvPr>
          <p:cNvSpPr txBox="1"/>
          <p:nvPr/>
        </p:nvSpPr>
        <p:spPr>
          <a:xfrm>
            <a:off x="7551767" y="3421453"/>
            <a:ext cx="1129005"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内閣嘱託</a:t>
            </a:r>
          </a:p>
        </p:txBody>
      </p:sp>
      <p:sp>
        <p:nvSpPr>
          <p:cNvPr id="48" name="テキスト ボックス 47">
            <a:extLst>
              <a:ext uri="{FF2B5EF4-FFF2-40B4-BE49-F238E27FC236}">
                <a16:creationId xmlns:a16="http://schemas.microsoft.com/office/drawing/2014/main" id="{409D2C0E-0743-4AA0-9D92-B33D0E11484F}"/>
              </a:ext>
            </a:extLst>
          </p:cNvPr>
          <p:cNvSpPr txBox="1"/>
          <p:nvPr/>
        </p:nvSpPr>
        <p:spPr>
          <a:xfrm>
            <a:off x="5938074" y="1043295"/>
            <a:ext cx="1829449" cy="584775"/>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満鉄調査部長</a:t>
            </a:r>
            <a:endParaRPr kumimoji="1" lang="en-US" altLang="ja-JP" sz="1600" b="1" dirty="0">
              <a:latin typeface="BIZ UDPゴシック" panose="020B0400000000000000" pitchFamily="50" charset="-128"/>
              <a:ea typeface="BIZ UDPゴシック" panose="020B0400000000000000" pitchFamily="50" charset="-128"/>
            </a:endParaRPr>
          </a:p>
          <a:p>
            <a:pPr algn="ctr"/>
            <a:r>
              <a:rPr lang="ja-JP" altLang="en-US" sz="1600" b="1" dirty="0">
                <a:latin typeface="BIZ UDPゴシック" panose="020B0400000000000000" pitchFamily="50" charset="-128"/>
                <a:ea typeface="BIZ UDPゴシック" panose="020B0400000000000000" pitchFamily="50" charset="-128"/>
              </a:rPr>
              <a:t>田中清次郎</a:t>
            </a:r>
            <a:endParaRPr kumimoji="1" lang="ja-JP" altLang="en-US" sz="1600" b="1" dirty="0">
              <a:latin typeface="BIZ UDPゴシック" panose="020B0400000000000000" pitchFamily="50" charset="-128"/>
              <a:ea typeface="BIZ UDPゴシック" panose="020B0400000000000000" pitchFamily="50" charset="-128"/>
            </a:endParaRPr>
          </a:p>
        </p:txBody>
      </p:sp>
      <p:cxnSp>
        <p:nvCxnSpPr>
          <p:cNvPr id="39" name="直線矢印コネクタ 38">
            <a:extLst>
              <a:ext uri="{FF2B5EF4-FFF2-40B4-BE49-F238E27FC236}">
                <a16:creationId xmlns:a16="http://schemas.microsoft.com/office/drawing/2014/main" id="{2F4EEF88-62EE-47BE-83C8-8A2DE6797AF8}"/>
              </a:ext>
            </a:extLst>
          </p:cNvPr>
          <p:cNvCxnSpPr>
            <a:stCxn id="48" idx="2"/>
            <a:endCxn id="6" idx="0"/>
          </p:cNvCxnSpPr>
          <p:nvPr/>
        </p:nvCxnSpPr>
        <p:spPr>
          <a:xfrm>
            <a:off x="6852799" y="1628070"/>
            <a:ext cx="1" cy="38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18EC75D7-BFDD-4E8A-B0B3-5C592E9F5435}"/>
              </a:ext>
            </a:extLst>
          </p:cNvPr>
          <p:cNvSpPr txBox="1"/>
          <p:nvPr/>
        </p:nvSpPr>
        <p:spPr>
          <a:xfrm>
            <a:off x="10152163" y="4429043"/>
            <a:ext cx="1335883"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王学文</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西里竜夫</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6160" name="Picture 16" descr="落合学（落合道人 Ochiai-Dojin） | SSブログ">
            <a:extLst>
              <a:ext uri="{FF2B5EF4-FFF2-40B4-BE49-F238E27FC236}">
                <a16:creationId xmlns:a16="http://schemas.microsoft.com/office/drawing/2014/main" id="{2F35167C-8100-41BF-9270-97E57EA2CF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92079" y="5113169"/>
            <a:ext cx="1395968" cy="1259920"/>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D319935-F111-44E2-962F-40C476767536}"/>
              </a:ext>
            </a:extLst>
          </p:cNvPr>
          <p:cNvSpPr txBox="1"/>
          <p:nvPr/>
        </p:nvSpPr>
        <p:spPr>
          <a:xfrm>
            <a:off x="9391025" y="4162803"/>
            <a:ext cx="1410900"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東亜同文書院</a:t>
            </a:r>
          </a:p>
        </p:txBody>
      </p:sp>
      <p:sp>
        <p:nvSpPr>
          <p:cNvPr id="45" name="テキスト ボックス 44">
            <a:extLst>
              <a:ext uri="{FF2B5EF4-FFF2-40B4-BE49-F238E27FC236}">
                <a16:creationId xmlns:a16="http://schemas.microsoft.com/office/drawing/2014/main" id="{FC851CF6-E857-4A16-B1BB-ADA8491FEF07}"/>
              </a:ext>
            </a:extLst>
          </p:cNvPr>
          <p:cNvSpPr txBox="1"/>
          <p:nvPr/>
        </p:nvSpPr>
        <p:spPr>
          <a:xfrm>
            <a:off x="6613470" y="4465955"/>
            <a:ext cx="148084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満鉄特別嘱託</a:t>
            </a:r>
          </a:p>
        </p:txBody>
      </p:sp>
      <p:sp>
        <p:nvSpPr>
          <p:cNvPr id="57" name="テキスト ボックス 56">
            <a:extLst>
              <a:ext uri="{FF2B5EF4-FFF2-40B4-BE49-F238E27FC236}">
                <a16:creationId xmlns:a16="http://schemas.microsoft.com/office/drawing/2014/main" id="{0D883025-00C7-45AB-80D9-3E78D7DDC62F}"/>
              </a:ext>
            </a:extLst>
          </p:cNvPr>
          <p:cNvSpPr txBox="1"/>
          <p:nvPr/>
        </p:nvSpPr>
        <p:spPr>
          <a:xfrm>
            <a:off x="8693405" y="446081"/>
            <a:ext cx="1242647" cy="307777"/>
          </a:xfrm>
          <a:prstGeom prst="rect">
            <a:avLst/>
          </a:prstGeom>
          <a:noFill/>
        </p:spPr>
        <p:txBody>
          <a:bodyPr wrap="square" rtlCol="0">
            <a:spAutoFit/>
          </a:bodyPr>
          <a:lstStyle/>
          <a:p>
            <a:pPr algn="ctr"/>
            <a:r>
              <a:rPr lang="ja-JP" altLang="en-US" sz="1400" b="1" dirty="0">
                <a:latin typeface="BIZ UDPゴシック" panose="020B0400000000000000" pitchFamily="50" charset="-128"/>
                <a:ea typeface="BIZ UDPゴシック" panose="020B0400000000000000" pitchFamily="50" charset="-128"/>
              </a:rPr>
              <a:t>近衛文麿</a:t>
            </a:r>
            <a:endParaRPr kumimoji="1" lang="ja-JP" altLang="en-US" sz="1400" b="1" dirty="0">
              <a:latin typeface="BIZ UDPゴシック" panose="020B0400000000000000" pitchFamily="50" charset="-128"/>
              <a:ea typeface="BIZ UDPゴシック" panose="020B0400000000000000" pitchFamily="50" charset="-128"/>
            </a:endParaRPr>
          </a:p>
        </p:txBody>
      </p:sp>
      <p:pic>
        <p:nvPicPr>
          <p:cNvPr id="6162" name="Picture 18" descr="白洲次郎 : 環プロものづくり日記">
            <a:extLst>
              <a:ext uri="{FF2B5EF4-FFF2-40B4-BE49-F238E27FC236}">
                <a16:creationId xmlns:a16="http://schemas.microsoft.com/office/drawing/2014/main" id="{9E730069-F6F6-4E2E-8288-D411B15880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6359" y="4853369"/>
            <a:ext cx="1126747" cy="1656623"/>
          </a:xfrm>
          <a:prstGeom prst="rect">
            <a:avLst/>
          </a:prstGeom>
          <a:noFill/>
          <a:extLst>
            <a:ext uri="{909E8E84-426E-40DD-AFC4-6F175D3DCCD1}">
              <a14:hiddenFill xmlns:a14="http://schemas.microsoft.com/office/drawing/2010/main">
                <a:solidFill>
                  <a:srgbClr val="FFFFFF"/>
                </a:solidFill>
              </a14:hiddenFill>
            </a:ext>
          </a:extLst>
        </p:spPr>
      </p:pic>
      <p:sp>
        <p:nvSpPr>
          <p:cNvPr id="59" name="テキスト ボックス 58">
            <a:extLst>
              <a:ext uri="{FF2B5EF4-FFF2-40B4-BE49-F238E27FC236}">
                <a16:creationId xmlns:a16="http://schemas.microsoft.com/office/drawing/2014/main" id="{3A78F642-750F-4426-9E15-448C125659D3}"/>
              </a:ext>
            </a:extLst>
          </p:cNvPr>
          <p:cNvSpPr txBox="1"/>
          <p:nvPr/>
        </p:nvSpPr>
        <p:spPr>
          <a:xfrm>
            <a:off x="5668102" y="6371492"/>
            <a:ext cx="112674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白洲次郎</a:t>
            </a:r>
          </a:p>
        </p:txBody>
      </p:sp>
      <p:cxnSp>
        <p:nvCxnSpPr>
          <p:cNvPr id="47" name="直線矢印コネクタ 46">
            <a:extLst>
              <a:ext uri="{FF2B5EF4-FFF2-40B4-BE49-F238E27FC236}">
                <a16:creationId xmlns:a16="http://schemas.microsoft.com/office/drawing/2014/main" id="{60E2319E-5EEC-428D-AD8E-B067C9EC43A2}"/>
              </a:ext>
            </a:extLst>
          </p:cNvPr>
          <p:cNvCxnSpPr>
            <a:cxnSpLocks/>
          </p:cNvCxnSpPr>
          <p:nvPr/>
        </p:nvCxnSpPr>
        <p:spPr>
          <a:xfrm flipV="1">
            <a:off x="6753106" y="5832702"/>
            <a:ext cx="174099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C8BE2CD-81E7-404A-A5CE-31055F81F084}"/>
              </a:ext>
            </a:extLst>
          </p:cNvPr>
          <p:cNvSpPr txBox="1"/>
          <p:nvPr/>
        </p:nvSpPr>
        <p:spPr>
          <a:xfrm>
            <a:off x="4386821" y="1141283"/>
            <a:ext cx="1242647" cy="338554"/>
          </a:xfrm>
          <a:prstGeom prst="rect">
            <a:avLst/>
          </a:prstGeom>
          <a:noFill/>
        </p:spPr>
        <p:txBody>
          <a:bodyPr wrap="square" rtlCol="0">
            <a:spAutoFit/>
          </a:bodyPr>
          <a:lstStyle/>
          <a:p>
            <a:pPr algn="ctr"/>
            <a:r>
              <a:rPr kumimoji="1" lang="ja-JP" altLang="en-US" sz="1600" b="1" dirty="0">
                <a:latin typeface="BIZ UDPゴシック" panose="020B0400000000000000" pitchFamily="50" charset="-128"/>
                <a:ea typeface="BIZ UDPゴシック" panose="020B0400000000000000" pitchFamily="50" charset="-128"/>
              </a:rPr>
              <a:t>尾崎秀真</a:t>
            </a:r>
          </a:p>
        </p:txBody>
      </p:sp>
      <p:cxnSp>
        <p:nvCxnSpPr>
          <p:cNvPr id="51" name="直線矢印コネクタ 50">
            <a:extLst>
              <a:ext uri="{FF2B5EF4-FFF2-40B4-BE49-F238E27FC236}">
                <a16:creationId xmlns:a16="http://schemas.microsoft.com/office/drawing/2014/main" id="{A72E0E02-3D74-4338-8069-BE4A96C1B9CC}"/>
              </a:ext>
            </a:extLst>
          </p:cNvPr>
          <p:cNvCxnSpPr/>
          <p:nvPr/>
        </p:nvCxnSpPr>
        <p:spPr>
          <a:xfrm flipV="1">
            <a:off x="5449078" y="1323252"/>
            <a:ext cx="736050" cy="78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0F2F3BA-4751-43B6-B393-C9F03482D309}"/>
              </a:ext>
            </a:extLst>
          </p:cNvPr>
          <p:cNvCxnSpPr/>
          <p:nvPr/>
        </p:nvCxnSpPr>
        <p:spPr>
          <a:xfrm>
            <a:off x="5449078" y="1437492"/>
            <a:ext cx="895738" cy="578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ED265F62-C521-497C-945A-3A7704DAB501}"/>
              </a:ext>
            </a:extLst>
          </p:cNvPr>
          <p:cNvSpPr txBox="1"/>
          <p:nvPr/>
        </p:nvSpPr>
        <p:spPr>
          <a:xfrm>
            <a:off x="10707720" y="3004479"/>
            <a:ext cx="780326" cy="307777"/>
          </a:xfrm>
          <a:prstGeom prst="rect">
            <a:avLst/>
          </a:prstGeom>
          <a:solidFill>
            <a:schemeClr val="bg1"/>
          </a:solidFill>
        </p:spPr>
        <p:txBody>
          <a:bodyPr wrap="square" rtlCol="0">
            <a:spAutoFit/>
          </a:bodyPr>
          <a:lstStyle/>
          <a:p>
            <a:pPr algn="ctr"/>
            <a:r>
              <a:rPr lang="ja-JP" altLang="en-US" sz="1400" b="0" i="0" dirty="0">
                <a:solidFill>
                  <a:srgbClr val="4D5156"/>
                </a:solidFill>
                <a:effectLst/>
                <a:latin typeface="BIZ UDPゴシック" panose="020B0400000000000000" pitchFamily="50" charset="-128"/>
                <a:ea typeface="BIZ UDPゴシック" panose="020B0400000000000000" pitchFamily="50" charset="-128"/>
              </a:rPr>
              <a:t>潘漢年</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9" name="テキスト ボックス 68">
            <a:extLst>
              <a:ext uri="{FF2B5EF4-FFF2-40B4-BE49-F238E27FC236}">
                <a16:creationId xmlns:a16="http://schemas.microsoft.com/office/drawing/2014/main" id="{C9E2030B-37CA-41C3-A23C-0C66D4291076}"/>
              </a:ext>
            </a:extLst>
          </p:cNvPr>
          <p:cNvSpPr txBox="1"/>
          <p:nvPr/>
        </p:nvSpPr>
        <p:spPr>
          <a:xfrm>
            <a:off x="8693405" y="3856280"/>
            <a:ext cx="842481" cy="307777"/>
          </a:xfrm>
          <a:prstGeom prst="rect">
            <a:avLst/>
          </a:prstGeom>
          <a:solidFill>
            <a:schemeClr val="bg1"/>
          </a:solid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程和生</a:t>
            </a:r>
          </a:p>
        </p:txBody>
      </p:sp>
      <p:sp>
        <p:nvSpPr>
          <p:cNvPr id="70" name="テキスト ボックス 69">
            <a:extLst>
              <a:ext uri="{FF2B5EF4-FFF2-40B4-BE49-F238E27FC236}">
                <a16:creationId xmlns:a16="http://schemas.microsoft.com/office/drawing/2014/main" id="{674171AA-A883-49DC-95AD-73B0C54F4198}"/>
              </a:ext>
            </a:extLst>
          </p:cNvPr>
          <p:cNvSpPr txBox="1"/>
          <p:nvPr/>
        </p:nvSpPr>
        <p:spPr>
          <a:xfrm>
            <a:off x="9693427" y="3529214"/>
            <a:ext cx="751874" cy="307777"/>
          </a:xfrm>
          <a:prstGeom prst="rect">
            <a:avLst/>
          </a:prstGeom>
          <a:solidFill>
            <a:schemeClr val="bg1"/>
          </a:solid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呉紀光</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54" name="テキスト ボックス 53">
            <a:extLst>
              <a:ext uri="{FF2B5EF4-FFF2-40B4-BE49-F238E27FC236}">
                <a16:creationId xmlns:a16="http://schemas.microsoft.com/office/drawing/2014/main" id="{9BE6C907-7924-4D8A-A40B-B81C6135BCB6}"/>
              </a:ext>
            </a:extLst>
          </p:cNvPr>
          <p:cNvSpPr txBox="1"/>
          <p:nvPr/>
        </p:nvSpPr>
        <p:spPr>
          <a:xfrm>
            <a:off x="11645249" y="3062773"/>
            <a:ext cx="430887" cy="1218637"/>
          </a:xfrm>
          <a:prstGeom prst="rect">
            <a:avLst/>
          </a:prstGeom>
          <a:noFill/>
        </p:spPr>
        <p:txBody>
          <a:bodyPr vert="eaVert"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上海情報科</a:t>
            </a:r>
          </a:p>
        </p:txBody>
      </p:sp>
      <p:pic>
        <p:nvPicPr>
          <p:cNvPr id="6164" name="Picture 20" descr="チーコ」の備忘録（歴代駐独大使に仕えた秘書のモノローグ） – 一般社団法人 霞関会">
            <a:extLst>
              <a:ext uri="{FF2B5EF4-FFF2-40B4-BE49-F238E27FC236}">
                <a16:creationId xmlns:a16="http://schemas.microsoft.com/office/drawing/2014/main" id="{A651DF1E-4832-4E0A-AB1F-51F997D3AE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2435" y="2330540"/>
            <a:ext cx="1348439" cy="2171216"/>
          </a:xfrm>
          <a:prstGeom prst="rect">
            <a:avLst/>
          </a:prstGeom>
          <a:noFill/>
          <a:extLst>
            <a:ext uri="{909E8E84-426E-40DD-AFC4-6F175D3DCCD1}">
              <a14:hiddenFill xmlns:a14="http://schemas.microsoft.com/office/drawing/2010/main">
                <a:solidFill>
                  <a:srgbClr val="FFFFFF"/>
                </a:solidFill>
              </a14:hiddenFill>
            </a:ext>
          </a:extLst>
        </p:spPr>
      </p:pic>
      <p:sp>
        <p:nvSpPr>
          <p:cNvPr id="76" name="テキスト ボックス 75">
            <a:extLst>
              <a:ext uri="{FF2B5EF4-FFF2-40B4-BE49-F238E27FC236}">
                <a16:creationId xmlns:a16="http://schemas.microsoft.com/office/drawing/2014/main" id="{96003CB8-02AA-4BEE-9DF1-5CA0F6A026C4}"/>
              </a:ext>
            </a:extLst>
          </p:cNvPr>
          <p:cNvSpPr txBox="1"/>
          <p:nvPr/>
        </p:nvSpPr>
        <p:spPr>
          <a:xfrm>
            <a:off x="292823" y="1858963"/>
            <a:ext cx="1116256" cy="523220"/>
          </a:xfrm>
          <a:prstGeom prst="rect">
            <a:avLst/>
          </a:prstGeom>
          <a:noFill/>
        </p:spPr>
        <p:txBody>
          <a:bodyPr wrap="square" rtlCol="0">
            <a:spAutoFit/>
          </a:bodyPr>
          <a:lstStyle/>
          <a:p>
            <a:pPr algn="ctr"/>
            <a:r>
              <a:rPr lang="ja-JP" altLang="en-US" sz="1400" b="1" dirty="0">
                <a:latin typeface="BIZ UDPゴシック" panose="020B0400000000000000" pitchFamily="50" charset="-128"/>
                <a:ea typeface="BIZ UDPゴシック" panose="020B0400000000000000" pitchFamily="50" charset="-128"/>
              </a:rPr>
              <a:t>駐独逸</a:t>
            </a:r>
            <a:endParaRPr lang="en-US" altLang="ja-JP" sz="1400" b="1" dirty="0">
              <a:latin typeface="BIZ UDPゴシック" panose="020B0400000000000000" pitchFamily="50" charset="-128"/>
              <a:ea typeface="BIZ UDPゴシック" panose="020B0400000000000000" pitchFamily="50" charset="-128"/>
            </a:endParaRPr>
          </a:p>
          <a:p>
            <a:pPr algn="ctr"/>
            <a:r>
              <a:rPr kumimoji="1" lang="ja-JP" altLang="en-US" sz="1400" b="1" dirty="0">
                <a:latin typeface="BIZ UDPゴシック" panose="020B0400000000000000" pitchFamily="50" charset="-128"/>
                <a:ea typeface="BIZ UDPゴシック" panose="020B0400000000000000" pitchFamily="50" charset="-128"/>
              </a:rPr>
              <a:t>日本大使</a:t>
            </a:r>
          </a:p>
        </p:txBody>
      </p:sp>
      <p:sp>
        <p:nvSpPr>
          <p:cNvPr id="77" name="テキスト ボックス 76">
            <a:extLst>
              <a:ext uri="{FF2B5EF4-FFF2-40B4-BE49-F238E27FC236}">
                <a16:creationId xmlns:a16="http://schemas.microsoft.com/office/drawing/2014/main" id="{D1937791-998B-41EF-81A3-553DE78F3FF0}"/>
              </a:ext>
            </a:extLst>
          </p:cNvPr>
          <p:cNvSpPr txBox="1"/>
          <p:nvPr/>
        </p:nvSpPr>
        <p:spPr>
          <a:xfrm>
            <a:off x="248378" y="4448910"/>
            <a:ext cx="1129005"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大島浩</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陸軍中将</a:t>
            </a:r>
          </a:p>
        </p:txBody>
      </p:sp>
      <p:cxnSp>
        <p:nvCxnSpPr>
          <p:cNvPr id="60" name="直線矢印コネクタ 59">
            <a:extLst>
              <a:ext uri="{FF2B5EF4-FFF2-40B4-BE49-F238E27FC236}">
                <a16:creationId xmlns:a16="http://schemas.microsoft.com/office/drawing/2014/main" id="{BB8B30DD-7B11-40C1-B0A7-99EE1B9DD089}"/>
              </a:ext>
            </a:extLst>
          </p:cNvPr>
          <p:cNvCxnSpPr>
            <a:cxnSpLocks/>
          </p:cNvCxnSpPr>
          <p:nvPr/>
        </p:nvCxnSpPr>
        <p:spPr>
          <a:xfrm>
            <a:off x="1470874" y="2827176"/>
            <a:ext cx="55978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D32537BD-76A5-49F8-8C30-48DA89D5F73F}"/>
              </a:ext>
            </a:extLst>
          </p:cNvPr>
          <p:cNvCxnSpPr>
            <a:cxnSpLocks/>
          </p:cNvCxnSpPr>
          <p:nvPr/>
        </p:nvCxnSpPr>
        <p:spPr>
          <a:xfrm>
            <a:off x="1478984" y="4226768"/>
            <a:ext cx="46450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58C2A76B-A8B8-4668-8D74-16898EEAAAAE}"/>
              </a:ext>
            </a:extLst>
          </p:cNvPr>
          <p:cNvSpPr txBox="1"/>
          <p:nvPr/>
        </p:nvSpPr>
        <p:spPr>
          <a:xfrm>
            <a:off x="7625788" y="3163287"/>
            <a:ext cx="139822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朝飯会メンバー</a:t>
            </a:r>
          </a:p>
        </p:txBody>
      </p:sp>
      <p:sp>
        <p:nvSpPr>
          <p:cNvPr id="87" name="テキスト ボックス 86">
            <a:extLst>
              <a:ext uri="{FF2B5EF4-FFF2-40B4-BE49-F238E27FC236}">
                <a16:creationId xmlns:a16="http://schemas.microsoft.com/office/drawing/2014/main" id="{2AD2254B-9BC1-4FEA-B4C5-D595060876C7}"/>
              </a:ext>
            </a:extLst>
          </p:cNvPr>
          <p:cNvSpPr txBox="1"/>
          <p:nvPr/>
        </p:nvSpPr>
        <p:spPr>
          <a:xfrm>
            <a:off x="5540593" y="1075996"/>
            <a:ext cx="562701"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台湾</a:t>
            </a:r>
          </a:p>
        </p:txBody>
      </p:sp>
      <p:sp>
        <p:nvSpPr>
          <p:cNvPr id="88" name="テキスト ボックス 87">
            <a:extLst>
              <a:ext uri="{FF2B5EF4-FFF2-40B4-BE49-F238E27FC236}">
                <a16:creationId xmlns:a16="http://schemas.microsoft.com/office/drawing/2014/main" id="{5B77D6B4-C374-4A67-ADD3-1BB88964797C}"/>
              </a:ext>
            </a:extLst>
          </p:cNvPr>
          <p:cNvSpPr txBox="1"/>
          <p:nvPr/>
        </p:nvSpPr>
        <p:spPr>
          <a:xfrm>
            <a:off x="6669682" y="1652906"/>
            <a:ext cx="737391" cy="261610"/>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採用</a:t>
            </a:r>
          </a:p>
        </p:txBody>
      </p:sp>
      <p:pic>
        <p:nvPicPr>
          <p:cNvPr id="6166" name="Picture 22" descr="西園寺公一 - Wikipedia">
            <a:extLst>
              <a:ext uri="{FF2B5EF4-FFF2-40B4-BE49-F238E27FC236}">
                <a16:creationId xmlns:a16="http://schemas.microsoft.com/office/drawing/2014/main" id="{40CE0CD3-E721-442D-96D6-01F591A027D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6911" y="4885558"/>
            <a:ext cx="1173941" cy="1243947"/>
          </a:xfrm>
          <a:prstGeom prst="rect">
            <a:avLst/>
          </a:prstGeom>
          <a:noFill/>
          <a:extLst>
            <a:ext uri="{909E8E84-426E-40DD-AFC4-6F175D3DCCD1}">
              <a14:hiddenFill xmlns:a14="http://schemas.microsoft.com/office/drawing/2010/main">
                <a:solidFill>
                  <a:srgbClr val="FFFFFF"/>
                </a:solidFill>
              </a14:hiddenFill>
            </a:ext>
          </a:extLst>
        </p:spPr>
      </p:pic>
      <p:sp>
        <p:nvSpPr>
          <p:cNvPr id="90" name="テキスト ボックス 89">
            <a:extLst>
              <a:ext uri="{FF2B5EF4-FFF2-40B4-BE49-F238E27FC236}">
                <a16:creationId xmlns:a16="http://schemas.microsoft.com/office/drawing/2014/main" id="{7B07D4C9-26E9-484C-801E-B7AB73FAA8DB}"/>
              </a:ext>
            </a:extLst>
          </p:cNvPr>
          <p:cNvSpPr txBox="1"/>
          <p:nvPr/>
        </p:nvSpPr>
        <p:spPr>
          <a:xfrm>
            <a:off x="4348065" y="6121167"/>
            <a:ext cx="112674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西園寺公一</a:t>
            </a:r>
          </a:p>
        </p:txBody>
      </p:sp>
      <p:sp>
        <p:nvSpPr>
          <p:cNvPr id="91" name="テキスト ボックス 90">
            <a:extLst>
              <a:ext uri="{FF2B5EF4-FFF2-40B4-BE49-F238E27FC236}">
                <a16:creationId xmlns:a16="http://schemas.microsoft.com/office/drawing/2014/main" id="{106E3B06-A135-4C4E-9BCC-9FF5C00536EC}"/>
              </a:ext>
            </a:extLst>
          </p:cNvPr>
          <p:cNvSpPr txBox="1"/>
          <p:nvPr/>
        </p:nvSpPr>
        <p:spPr>
          <a:xfrm>
            <a:off x="8415825" y="4391132"/>
            <a:ext cx="818698" cy="307777"/>
          </a:xfrm>
          <a:prstGeom prst="rect">
            <a:avLst/>
          </a:prstGeom>
          <a:noFill/>
        </p:spPr>
        <p:txBody>
          <a:bodyPr wrap="square" rtlCol="0">
            <a:spAutoFit/>
          </a:bodyPr>
          <a:lstStyle/>
          <a:p>
            <a:pPr algn="ctr"/>
            <a:r>
              <a:rPr kumimoji="1" lang="ja-JP" altLang="en-US" sz="1400" b="1" dirty="0">
                <a:latin typeface="BIZ UDPゴシック" panose="020B0400000000000000" pitchFamily="50" charset="-128"/>
                <a:ea typeface="BIZ UDPゴシック" panose="020B0400000000000000" pitchFamily="50" charset="-128"/>
              </a:rPr>
              <a:t>中西功</a:t>
            </a:r>
          </a:p>
        </p:txBody>
      </p:sp>
      <p:sp>
        <p:nvSpPr>
          <p:cNvPr id="92" name="テキスト ボックス 91">
            <a:extLst>
              <a:ext uri="{FF2B5EF4-FFF2-40B4-BE49-F238E27FC236}">
                <a16:creationId xmlns:a16="http://schemas.microsoft.com/office/drawing/2014/main" id="{F5022DEE-6B9F-44AA-961F-188520D2F0F8}"/>
              </a:ext>
            </a:extLst>
          </p:cNvPr>
          <p:cNvSpPr txBox="1"/>
          <p:nvPr/>
        </p:nvSpPr>
        <p:spPr>
          <a:xfrm>
            <a:off x="7220213" y="5791649"/>
            <a:ext cx="638641"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連携</a:t>
            </a:r>
            <a:endParaRPr kumimoji="1"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87705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92489" y="79227"/>
            <a:ext cx="6056421"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諜報活動と暗号</a:t>
            </a:r>
          </a:p>
        </p:txBody>
      </p:sp>
      <p:sp>
        <p:nvSpPr>
          <p:cNvPr id="128" name="テキスト ボックス 2"/>
          <p:cNvSpPr txBox="1">
            <a:spLocks noChangeArrowheads="1"/>
          </p:cNvSpPr>
          <p:nvPr/>
        </p:nvSpPr>
        <p:spPr bwMode="auto">
          <a:xfrm>
            <a:off x="4136977" y="680383"/>
            <a:ext cx="3967447" cy="461665"/>
          </a:xfrm>
          <a:prstGeom prst="rect">
            <a:avLst/>
          </a:prstGeom>
          <a:solidFill>
            <a:srgbClr val="C00000"/>
          </a:solidFill>
          <a:ln>
            <a:noFill/>
          </a:ln>
          <a:scene3d>
            <a:camera prst="orthographicFront"/>
            <a:lightRig rig="threePt" dir="t"/>
          </a:scene3d>
          <a:sp3d>
            <a:bevelT prst="slope"/>
          </a:sp3d>
        </p:spPr>
        <p:txBody>
          <a:bodyPr wrap="square">
            <a:spAutoFit/>
          </a:bodyPr>
          <a:lstStyle>
            <a:lvl1pPr>
              <a:spcBef>
                <a:spcPct val="20000"/>
              </a:spcBef>
              <a:buChar char="•"/>
              <a:defRPr kumimoji="1" sz="3200">
                <a:solidFill>
                  <a:schemeClr val="tx1"/>
                </a:solidFill>
                <a:latin typeface="Arial" panose="020B0604020202020204" pitchFamily="34" charset="0"/>
                <a:ea typeface="MS PGothic"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MS PGothic"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MS P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9pPr>
          </a:lstStyle>
          <a:p>
            <a:pPr algn="ctr">
              <a:spcBef>
                <a:spcPct val="0"/>
              </a:spcBef>
              <a:buFontTx/>
              <a:buNone/>
            </a:pPr>
            <a:r>
              <a:rPr lang="ja-JP" altLang="en-US" sz="2400" b="1" dirty="0">
                <a:solidFill>
                  <a:schemeClr val="bg1"/>
                </a:solidFill>
                <a:latin typeface="Meiryo UI" panose="020B0604030504040204" pitchFamily="50" charset="-128"/>
                <a:ea typeface="Meiryo UI" panose="020B0604030504040204" pitchFamily="50" charset="-128"/>
              </a:rPr>
              <a:t>最強のワンタイムパッド暗号</a:t>
            </a:r>
          </a:p>
        </p:txBody>
      </p:sp>
      <p:pic>
        <p:nvPicPr>
          <p:cNvPr id="2050" name="Picture 2">
            <a:extLst>
              <a:ext uri="{FF2B5EF4-FFF2-40B4-BE49-F238E27FC236}">
                <a16:creationId xmlns:a16="http://schemas.microsoft.com/office/drawing/2014/main" id="{BF7274EE-5F30-431C-8868-BF146CAC2D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6422" y="1340536"/>
            <a:ext cx="1336280" cy="2164773"/>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063E5D6-3810-4F38-A633-672C38830EE2}"/>
              </a:ext>
            </a:extLst>
          </p:cNvPr>
          <p:cNvSpPr txBox="1"/>
          <p:nvPr/>
        </p:nvSpPr>
        <p:spPr>
          <a:xfrm>
            <a:off x="8313200" y="2238256"/>
            <a:ext cx="2087418" cy="369332"/>
          </a:xfrm>
          <a:prstGeom prst="rect">
            <a:avLst/>
          </a:prstGeom>
          <a:noFill/>
        </p:spPr>
        <p:txBody>
          <a:bodyPr wrap="square" rtlCol="0">
            <a:spAutoFit/>
          </a:bodyPr>
          <a:lstStyle/>
          <a:p>
            <a:pPr algn="ctr"/>
            <a:r>
              <a:rPr kumimoji="1" lang="en-US" altLang="ja-JP" b="1" dirty="0">
                <a:latin typeface="BIZ UDP明朝 Medium" panose="02020500000000000000" pitchFamily="18" charset="-128"/>
                <a:ea typeface="BIZ UDP明朝 Medium" panose="02020500000000000000" pitchFamily="18" charset="-128"/>
              </a:rPr>
              <a:t>『</a:t>
            </a:r>
            <a:r>
              <a:rPr kumimoji="1" lang="ja-JP" altLang="en-US" b="1" dirty="0">
                <a:latin typeface="BIZ UDP明朝 Medium" panose="02020500000000000000" pitchFamily="18" charset="-128"/>
                <a:ea typeface="BIZ UDP明朝 Medium" panose="02020500000000000000" pitchFamily="18" charset="-128"/>
              </a:rPr>
              <a:t>ドイツ統計年鑑</a:t>
            </a:r>
            <a:r>
              <a:rPr kumimoji="1" lang="en-US" altLang="ja-JP" b="1" dirty="0">
                <a:latin typeface="BIZ UDP明朝 Medium" panose="02020500000000000000" pitchFamily="18" charset="-128"/>
                <a:ea typeface="BIZ UDP明朝 Medium" panose="02020500000000000000" pitchFamily="18" charset="-128"/>
              </a:rPr>
              <a:t>』</a:t>
            </a:r>
            <a:endParaRPr kumimoji="1" lang="ja-JP" altLang="en-US" b="1" dirty="0">
              <a:latin typeface="BIZ UDP明朝 Medium" panose="02020500000000000000" pitchFamily="18" charset="-128"/>
              <a:ea typeface="BIZ UDP明朝 Medium" panose="02020500000000000000" pitchFamily="18" charset="-128"/>
            </a:endParaRPr>
          </a:p>
        </p:txBody>
      </p:sp>
      <p:pic>
        <p:nvPicPr>
          <p:cNvPr id="2052" name="Picture 4">
            <a:extLst>
              <a:ext uri="{FF2B5EF4-FFF2-40B4-BE49-F238E27FC236}">
                <a16:creationId xmlns:a16="http://schemas.microsoft.com/office/drawing/2014/main" id="{964042F9-CAF1-4E35-9431-832D3A05B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166" y="1340536"/>
            <a:ext cx="1474458" cy="2164773"/>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9627FAEE-6C08-4181-B5C6-09CB160AF2D1}"/>
              </a:ext>
            </a:extLst>
          </p:cNvPr>
          <p:cNvSpPr txBox="1"/>
          <p:nvPr/>
        </p:nvSpPr>
        <p:spPr>
          <a:xfrm>
            <a:off x="8461473" y="1586397"/>
            <a:ext cx="1785100"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日本は北進せず！</a:t>
            </a:r>
          </a:p>
        </p:txBody>
      </p:sp>
      <p:cxnSp>
        <p:nvCxnSpPr>
          <p:cNvPr id="139" name="直線矢印コネクタ 138">
            <a:extLst>
              <a:ext uri="{FF2B5EF4-FFF2-40B4-BE49-F238E27FC236}">
                <a16:creationId xmlns:a16="http://schemas.microsoft.com/office/drawing/2014/main" id="{349A3D5C-5609-4365-89FC-AA6DD707AACE}"/>
              </a:ext>
            </a:extLst>
          </p:cNvPr>
          <p:cNvCxnSpPr>
            <a:stCxn id="137" idx="2"/>
            <a:endCxn id="8" idx="0"/>
          </p:cNvCxnSpPr>
          <p:nvPr/>
        </p:nvCxnSpPr>
        <p:spPr>
          <a:xfrm>
            <a:off x="9354023" y="1924951"/>
            <a:ext cx="2886" cy="313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7EE66B49-019A-4DB5-BD1C-1ADC9A7F4150}"/>
              </a:ext>
            </a:extLst>
          </p:cNvPr>
          <p:cNvSpPr txBox="1"/>
          <p:nvPr/>
        </p:nvSpPr>
        <p:spPr>
          <a:xfrm>
            <a:off x="8104424" y="3129701"/>
            <a:ext cx="2499198" cy="338554"/>
          </a:xfrm>
          <a:prstGeom prst="rect">
            <a:avLst/>
          </a:prstGeom>
          <a:noFill/>
        </p:spPr>
        <p:txBody>
          <a:bodyPr wrap="square" rtlCol="0">
            <a:spAutoFit/>
          </a:bodyPr>
          <a:lstStyle/>
          <a:p>
            <a:pPr algn="ctr"/>
            <a:r>
              <a:rPr lang="en-US" altLang="ja-JP" sz="1600" u="sng" dirty="0">
                <a:latin typeface="Meiryo UI" panose="020B0604030504040204" pitchFamily="50" charset="-128"/>
                <a:ea typeface="Meiryo UI" panose="020B0604030504040204" pitchFamily="50" charset="-128"/>
              </a:rPr>
              <a:t>43015</a:t>
            </a:r>
            <a:r>
              <a:rPr lang="ja-JP" altLang="en-US" sz="1600" u="sng" dirty="0">
                <a:latin typeface="Meiryo UI" panose="020B0604030504040204" pitchFamily="50" charset="-128"/>
                <a:ea typeface="Meiryo UI" panose="020B0604030504040204" pitchFamily="50" charset="-128"/>
              </a:rPr>
              <a:t>　</a:t>
            </a:r>
            <a:r>
              <a:rPr lang="en-US" altLang="ja-JP" sz="1600" u="sng" dirty="0">
                <a:latin typeface="Meiryo UI" panose="020B0604030504040204" pitchFamily="50" charset="-128"/>
                <a:ea typeface="Meiryo UI" panose="020B0604030504040204" pitchFamily="50" charset="-128"/>
              </a:rPr>
              <a:t>05917</a:t>
            </a:r>
            <a:r>
              <a:rPr lang="ja-JP" altLang="en-US" sz="1600" u="sng" dirty="0">
                <a:latin typeface="Meiryo UI" panose="020B0604030504040204" pitchFamily="50" charset="-128"/>
                <a:ea typeface="Meiryo UI" panose="020B0604030504040204" pitchFamily="50" charset="-128"/>
              </a:rPr>
              <a:t>　</a:t>
            </a:r>
            <a:r>
              <a:rPr lang="en-US" altLang="ja-JP" sz="1600" u="sng" dirty="0">
                <a:latin typeface="Meiryo UI" panose="020B0604030504040204" pitchFamily="50" charset="-128"/>
                <a:ea typeface="Meiryo UI" panose="020B0604030504040204" pitchFamily="50" charset="-128"/>
              </a:rPr>
              <a:t>83065</a:t>
            </a:r>
            <a:endParaRPr kumimoji="1" lang="ja-JP" altLang="en-US" sz="1600" u="sng" dirty="0">
              <a:latin typeface="Meiryo UI" panose="020B0604030504040204" pitchFamily="50" charset="-128"/>
              <a:ea typeface="Meiryo UI" panose="020B0604030504040204" pitchFamily="50" charset="-128"/>
            </a:endParaRPr>
          </a:p>
        </p:txBody>
      </p:sp>
      <p:cxnSp>
        <p:nvCxnSpPr>
          <p:cNvPr id="146" name="直線矢印コネクタ 145">
            <a:extLst>
              <a:ext uri="{FF2B5EF4-FFF2-40B4-BE49-F238E27FC236}">
                <a16:creationId xmlns:a16="http://schemas.microsoft.com/office/drawing/2014/main" id="{D462D7B6-45A8-48B0-8BC7-7D84931DF5A6}"/>
              </a:ext>
            </a:extLst>
          </p:cNvPr>
          <p:cNvCxnSpPr>
            <a:cxnSpLocks/>
            <a:endCxn id="145" idx="0"/>
          </p:cNvCxnSpPr>
          <p:nvPr/>
        </p:nvCxnSpPr>
        <p:spPr>
          <a:xfrm>
            <a:off x="9348251" y="2621256"/>
            <a:ext cx="5772" cy="508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矢印: 左 143">
            <a:extLst>
              <a:ext uri="{FF2B5EF4-FFF2-40B4-BE49-F238E27FC236}">
                <a16:creationId xmlns:a16="http://schemas.microsoft.com/office/drawing/2014/main" id="{32129C4E-0D17-44CB-A5A5-7A30E6FA2D0F}"/>
              </a:ext>
            </a:extLst>
          </p:cNvPr>
          <p:cNvSpPr/>
          <p:nvPr/>
        </p:nvSpPr>
        <p:spPr>
          <a:xfrm>
            <a:off x="3745811" y="1825386"/>
            <a:ext cx="2625195" cy="11394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太陽 146">
            <a:extLst>
              <a:ext uri="{FF2B5EF4-FFF2-40B4-BE49-F238E27FC236}">
                <a16:creationId xmlns:a16="http://schemas.microsoft.com/office/drawing/2014/main" id="{F67F9108-84B2-47EC-ABED-1189F7AC25C2}"/>
              </a:ext>
            </a:extLst>
          </p:cNvPr>
          <p:cNvSpPr/>
          <p:nvPr/>
        </p:nvSpPr>
        <p:spPr>
          <a:xfrm>
            <a:off x="8039849" y="2171957"/>
            <a:ext cx="433629" cy="452582"/>
          </a:xfrm>
          <a:prstGeom prst="sun">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a:extLst>
              <a:ext uri="{FF2B5EF4-FFF2-40B4-BE49-F238E27FC236}">
                <a16:creationId xmlns:a16="http://schemas.microsoft.com/office/drawing/2014/main" id="{FF0E4BD0-9F5B-46E5-87CC-9CEDE291D0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102" y="1306041"/>
            <a:ext cx="1646309" cy="2199268"/>
          </a:xfrm>
          <a:prstGeom prst="rect">
            <a:avLst/>
          </a:prstGeom>
          <a:noFill/>
          <a:extLst>
            <a:ext uri="{909E8E84-426E-40DD-AFC4-6F175D3DCCD1}">
              <a14:hiddenFill xmlns:a14="http://schemas.microsoft.com/office/drawing/2010/main">
                <a:solidFill>
                  <a:srgbClr val="FFFFFF"/>
                </a:solidFill>
              </a14:hiddenFill>
            </a:ext>
          </a:extLst>
        </p:spPr>
      </p:pic>
      <p:sp>
        <p:nvSpPr>
          <p:cNvPr id="151" name="テキスト ボックス 150">
            <a:extLst>
              <a:ext uri="{FF2B5EF4-FFF2-40B4-BE49-F238E27FC236}">
                <a16:creationId xmlns:a16="http://schemas.microsoft.com/office/drawing/2014/main" id="{1E63AE37-0C4C-448C-A6AB-1679E496E598}"/>
              </a:ext>
            </a:extLst>
          </p:cNvPr>
          <p:cNvSpPr txBox="1"/>
          <p:nvPr/>
        </p:nvSpPr>
        <p:spPr>
          <a:xfrm>
            <a:off x="3863204" y="2238256"/>
            <a:ext cx="2499198" cy="338554"/>
          </a:xfrm>
          <a:prstGeom prst="rect">
            <a:avLst/>
          </a:prstGeom>
          <a:noFill/>
        </p:spPr>
        <p:txBody>
          <a:bodyPr wrap="square" rtlCol="0">
            <a:spAutoFit/>
          </a:bodyPr>
          <a:lstStyle/>
          <a:p>
            <a:pPr algn="ctr"/>
            <a:r>
              <a:rPr lang="en-US" altLang="ja-JP" sz="1600" u="sng" dirty="0">
                <a:latin typeface="Meiryo UI" panose="020B0604030504040204" pitchFamily="50" charset="-128"/>
                <a:ea typeface="Meiryo UI" panose="020B0604030504040204" pitchFamily="50" charset="-128"/>
              </a:rPr>
              <a:t>43015</a:t>
            </a:r>
            <a:r>
              <a:rPr lang="ja-JP" altLang="en-US" sz="1600" u="sng" dirty="0">
                <a:latin typeface="Meiryo UI" panose="020B0604030504040204" pitchFamily="50" charset="-128"/>
                <a:ea typeface="Meiryo UI" panose="020B0604030504040204" pitchFamily="50" charset="-128"/>
              </a:rPr>
              <a:t>　</a:t>
            </a:r>
            <a:r>
              <a:rPr lang="en-US" altLang="ja-JP" sz="1600" u="sng" dirty="0">
                <a:latin typeface="Meiryo UI" panose="020B0604030504040204" pitchFamily="50" charset="-128"/>
                <a:ea typeface="Meiryo UI" panose="020B0604030504040204" pitchFamily="50" charset="-128"/>
              </a:rPr>
              <a:t>05917</a:t>
            </a:r>
            <a:r>
              <a:rPr lang="ja-JP" altLang="en-US" sz="1600" u="sng" dirty="0">
                <a:latin typeface="Meiryo UI" panose="020B0604030504040204" pitchFamily="50" charset="-128"/>
                <a:ea typeface="Meiryo UI" panose="020B0604030504040204" pitchFamily="50" charset="-128"/>
              </a:rPr>
              <a:t>　</a:t>
            </a:r>
            <a:r>
              <a:rPr lang="en-US" altLang="ja-JP" sz="1600" u="sng" dirty="0">
                <a:latin typeface="Meiryo UI" panose="020B0604030504040204" pitchFamily="50" charset="-128"/>
                <a:ea typeface="Meiryo UI" panose="020B0604030504040204" pitchFamily="50" charset="-128"/>
              </a:rPr>
              <a:t>83065</a:t>
            </a:r>
            <a:endParaRPr kumimoji="1" lang="ja-JP" altLang="en-US" sz="1600" u="sng" dirty="0">
              <a:latin typeface="Meiryo UI" panose="020B0604030504040204" pitchFamily="50" charset="-128"/>
              <a:ea typeface="Meiryo UI" panose="020B0604030504040204" pitchFamily="50" charset="-128"/>
            </a:endParaRPr>
          </a:p>
        </p:txBody>
      </p:sp>
      <p:pic>
        <p:nvPicPr>
          <p:cNvPr id="2058" name="Picture 10" descr="Stalin">
            <a:extLst>
              <a:ext uri="{FF2B5EF4-FFF2-40B4-BE49-F238E27FC236}">
                <a16:creationId xmlns:a16="http://schemas.microsoft.com/office/drawing/2014/main" id="{5C0DCEBE-2AFA-45F8-92BB-93B6FA6ABD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521" y="1299738"/>
            <a:ext cx="1881302" cy="2199268"/>
          </a:xfrm>
          <a:prstGeom prst="rect">
            <a:avLst/>
          </a:prstGeom>
          <a:noFill/>
          <a:extLst>
            <a:ext uri="{909E8E84-426E-40DD-AFC4-6F175D3DCCD1}">
              <a14:hiddenFill xmlns:a14="http://schemas.microsoft.com/office/drawing/2010/main">
                <a:solidFill>
                  <a:srgbClr val="FFFFFF"/>
                </a:solidFill>
              </a14:hiddenFill>
            </a:ext>
          </a:extLst>
        </p:spPr>
      </p:pic>
      <p:sp>
        <p:nvSpPr>
          <p:cNvPr id="148" name="テキスト ボックス 147">
            <a:extLst>
              <a:ext uri="{FF2B5EF4-FFF2-40B4-BE49-F238E27FC236}">
                <a16:creationId xmlns:a16="http://schemas.microsoft.com/office/drawing/2014/main" id="{C3D5DBFC-E376-42E6-8AA7-7453550AB3B3}"/>
              </a:ext>
            </a:extLst>
          </p:cNvPr>
          <p:cNvSpPr txBox="1"/>
          <p:nvPr/>
        </p:nvSpPr>
        <p:spPr>
          <a:xfrm>
            <a:off x="3623231" y="1271388"/>
            <a:ext cx="1300871" cy="430887"/>
          </a:xfrm>
          <a:prstGeom prst="rect">
            <a:avLst/>
          </a:prstGeom>
          <a:noFill/>
        </p:spPr>
        <p:txBody>
          <a:bodyPr wrap="square" rtlCol="0">
            <a:spAutoFit/>
          </a:bodyPr>
          <a:lstStyle/>
          <a:p>
            <a:r>
              <a:rPr kumimoji="1" lang="ja-JP" altLang="en-US" sz="1100" dirty="0">
                <a:latin typeface="Meiryo UI" panose="020B0604030504040204" pitchFamily="50" charset="-128"/>
                <a:ea typeface="Meiryo UI" panose="020B0604030504040204" pitchFamily="50" charset="-128"/>
              </a:rPr>
              <a:t>労農赤軍第四部</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ベルジン将軍</a:t>
            </a:r>
          </a:p>
        </p:txBody>
      </p:sp>
      <p:sp>
        <p:nvSpPr>
          <p:cNvPr id="155" name="テキスト ボックス 154">
            <a:extLst>
              <a:ext uri="{FF2B5EF4-FFF2-40B4-BE49-F238E27FC236}">
                <a16:creationId xmlns:a16="http://schemas.microsoft.com/office/drawing/2014/main" id="{67223C18-5C9B-49D1-BCFB-327E3E0497DF}"/>
              </a:ext>
            </a:extLst>
          </p:cNvPr>
          <p:cNvSpPr txBox="1"/>
          <p:nvPr/>
        </p:nvSpPr>
        <p:spPr>
          <a:xfrm>
            <a:off x="5363586" y="3306925"/>
            <a:ext cx="1239204"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通信係クラウゼン</a:t>
            </a:r>
            <a:endParaRPr kumimoji="1" lang="en-US" altLang="ja-JP" sz="1100" dirty="0">
              <a:latin typeface="Meiryo UI" panose="020B0604030504040204" pitchFamily="50" charset="-128"/>
              <a:ea typeface="Meiryo UI" panose="020B0604030504040204" pitchFamily="50" charset="-128"/>
            </a:endParaRPr>
          </a:p>
        </p:txBody>
      </p:sp>
      <p:sp>
        <p:nvSpPr>
          <p:cNvPr id="156" name="テキスト ボックス 155">
            <a:extLst>
              <a:ext uri="{FF2B5EF4-FFF2-40B4-BE49-F238E27FC236}">
                <a16:creationId xmlns:a16="http://schemas.microsoft.com/office/drawing/2014/main" id="{199FB7E7-CB59-4B8B-9BA9-F3C14C1F4D0F}"/>
              </a:ext>
            </a:extLst>
          </p:cNvPr>
          <p:cNvSpPr txBox="1"/>
          <p:nvPr/>
        </p:nvSpPr>
        <p:spPr>
          <a:xfrm>
            <a:off x="11066099" y="1078926"/>
            <a:ext cx="716925"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ゾルゲ</a:t>
            </a:r>
            <a:endParaRPr kumimoji="1" lang="en-US" altLang="ja-JP" sz="1100" dirty="0">
              <a:latin typeface="Meiryo UI" panose="020B0604030504040204" pitchFamily="50" charset="-128"/>
              <a:ea typeface="Meiryo UI" panose="020B0604030504040204" pitchFamily="50" charset="-128"/>
            </a:endParaRPr>
          </a:p>
        </p:txBody>
      </p:sp>
      <p:sp>
        <p:nvSpPr>
          <p:cNvPr id="158" name="テキスト ボックス 157">
            <a:extLst>
              <a:ext uri="{FF2B5EF4-FFF2-40B4-BE49-F238E27FC236}">
                <a16:creationId xmlns:a16="http://schemas.microsoft.com/office/drawing/2014/main" id="{7E36B65C-B781-4975-8CED-DD730E47BB28}"/>
              </a:ext>
            </a:extLst>
          </p:cNvPr>
          <p:cNvSpPr txBox="1"/>
          <p:nvPr/>
        </p:nvSpPr>
        <p:spPr>
          <a:xfrm>
            <a:off x="1178099" y="1038128"/>
            <a:ext cx="1881301"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ベリヤ経由でスターリンへ報告</a:t>
            </a:r>
            <a:endParaRPr kumimoji="1" lang="en-US" altLang="ja-JP" sz="1100" dirty="0">
              <a:latin typeface="Meiryo UI" panose="020B0604030504040204" pitchFamily="50" charset="-128"/>
              <a:ea typeface="Meiryo UI" panose="020B0604030504040204" pitchFamily="50" charset="-128"/>
            </a:endParaRPr>
          </a:p>
        </p:txBody>
      </p:sp>
      <p:sp>
        <p:nvSpPr>
          <p:cNvPr id="166" name="テキスト ボックス 165">
            <a:extLst>
              <a:ext uri="{FF2B5EF4-FFF2-40B4-BE49-F238E27FC236}">
                <a16:creationId xmlns:a16="http://schemas.microsoft.com/office/drawing/2014/main" id="{331714CD-254C-439E-A8EA-0BC1608BDA16}"/>
              </a:ext>
            </a:extLst>
          </p:cNvPr>
          <p:cNvSpPr txBox="1"/>
          <p:nvPr/>
        </p:nvSpPr>
        <p:spPr>
          <a:xfrm>
            <a:off x="8439816" y="1211162"/>
            <a:ext cx="1785099" cy="369332"/>
          </a:xfrm>
          <a:prstGeom prst="rect">
            <a:avLst/>
          </a:prstGeom>
          <a:noFill/>
        </p:spPr>
        <p:txBody>
          <a:bodyPr wrap="square">
            <a:spAutoFit/>
          </a:bodyPr>
          <a:lstStyle/>
          <a:p>
            <a:pPr algn="ctr"/>
            <a:r>
              <a:rPr lang="ja-JP" altLang="en-US" sz="1800" b="1" dirty="0">
                <a:latin typeface="Meiryo UI" panose="020B0604030504040204" pitchFamily="50" charset="-128"/>
                <a:ea typeface="Meiryo UI" panose="020B0604030504040204" pitchFamily="50" charset="-128"/>
              </a:rPr>
              <a:t>御前会議の決定</a:t>
            </a:r>
            <a:endParaRPr kumimoji="1" lang="en-US" altLang="ja-JP" sz="1800" b="1" dirty="0">
              <a:latin typeface="Meiryo UI" panose="020B0604030504040204" pitchFamily="50" charset="-128"/>
              <a:ea typeface="Meiryo UI" panose="020B0604030504040204" pitchFamily="50" charset="-128"/>
            </a:endParaRPr>
          </a:p>
        </p:txBody>
      </p:sp>
      <p:sp>
        <p:nvSpPr>
          <p:cNvPr id="168" name="テキスト ボックス 2">
            <a:extLst>
              <a:ext uri="{FF2B5EF4-FFF2-40B4-BE49-F238E27FC236}">
                <a16:creationId xmlns:a16="http://schemas.microsoft.com/office/drawing/2014/main" id="{B17E333F-D37D-4CCB-828C-381AE041BC20}"/>
              </a:ext>
            </a:extLst>
          </p:cNvPr>
          <p:cNvSpPr txBox="1">
            <a:spLocks noChangeArrowheads="1"/>
          </p:cNvSpPr>
          <p:nvPr/>
        </p:nvSpPr>
        <p:spPr bwMode="auto">
          <a:xfrm>
            <a:off x="4008176" y="3631973"/>
            <a:ext cx="3967447" cy="461665"/>
          </a:xfrm>
          <a:prstGeom prst="rect">
            <a:avLst/>
          </a:prstGeom>
          <a:solidFill>
            <a:srgbClr val="002060"/>
          </a:solidFill>
          <a:ln>
            <a:noFill/>
          </a:ln>
          <a:scene3d>
            <a:camera prst="orthographicFront"/>
            <a:lightRig rig="threePt" dir="t"/>
          </a:scene3d>
          <a:sp3d>
            <a:bevelT prst="slope"/>
          </a:sp3d>
        </p:spPr>
        <p:txBody>
          <a:bodyPr wrap="square">
            <a:spAutoFit/>
          </a:bodyPr>
          <a:lstStyle>
            <a:lvl1pPr>
              <a:spcBef>
                <a:spcPct val="20000"/>
              </a:spcBef>
              <a:buChar char="•"/>
              <a:defRPr kumimoji="1" sz="3200">
                <a:solidFill>
                  <a:schemeClr val="tx1"/>
                </a:solidFill>
                <a:latin typeface="Arial" panose="020B0604020202020204" pitchFamily="34" charset="0"/>
                <a:ea typeface="MS PGothic"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MS PGothic"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MS PGothic"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MS PGothic" panose="020B0600070205080204" pitchFamily="50" charset="-128"/>
              </a:defRPr>
            </a:lvl9pPr>
          </a:lstStyle>
          <a:p>
            <a:pPr algn="ctr">
              <a:spcBef>
                <a:spcPct val="0"/>
              </a:spcBef>
              <a:buFontTx/>
              <a:buNone/>
            </a:pPr>
            <a:r>
              <a:rPr lang="ja-JP" altLang="en-US" sz="2400" b="1" dirty="0">
                <a:solidFill>
                  <a:schemeClr val="bg1"/>
                </a:solidFill>
                <a:latin typeface="Meiryo UI" panose="020B0604030504040204" pitchFamily="50" charset="-128"/>
                <a:ea typeface="Meiryo UI" panose="020B0604030504040204" pitchFamily="50" charset="-128"/>
              </a:rPr>
              <a:t>しかし、運用を誤ると・・・・・</a:t>
            </a:r>
          </a:p>
        </p:txBody>
      </p:sp>
      <p:sp>
        <p:nvSpPr>
          <p:cNvPr id="162" name="テキスト ボックス 161">
            <a:extLst>
              <a:ext uri="{FF2B5EF4-FFF2-40B4-BE49-F238E27FC236}">
                <a16:creationId xmlns:a16="http://schemas.microsoft.com/office/drawing/2014/main" id="{EDE65B77-9409-47E8-9B04-8FC5DEA5431E}"/>
              </a:ext>
            </a:extLst>
          </p:cNvPr>
          <p:cNvSpPr txBox="1"/>
          <p:nvPr/>
        </p:nvSpPr>
        <p:spPr>
          <a:xfrm>
            <a:off x="3922652" y="4128331"/>
            <a:ext cx="8234393" cy="461665"/>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ドイツ軍の奇襲攻撃「バルバロッサ作戦」で、ドイツ開戦。諜報網・遊撃戦部隊など急拡大～</a:t>
            </a:r>
            <a:endParaRPr kumimoji="1" lang="en-US" altLang="ja-JP" sz="1200" dirty="0">
              <a:latin typeface="BIZ UDP明朝 Medium" panose="02020500000000000000" pitchFamily="18" charset="-128"/>
              <a:ea typeface="BIZ UDP明朝 Medium" panose="02020500000000000000" pitchFamily="18" charset="-128"/>
            </a:endParaRPr>
          </a:p>
          <a:p>
            <a:r>
              <a:rPr kumimoji="1" lang="ja-JP" altLang="en-US" sz="1200" dirty="0">
                <a:latin typeface="BIZ UDP明朝 Medium" panose="02020500000000000000" pitchFamily="18" charset="-128"/>
                <a:ea typeface="BIZ UDP明朝 Medium" panose="02020500000000000000" pitchFamily="18" charset="-128"/>
              </a:rPr>
              <a:t>この急な動きに対応できず、当時の</a:t>
            </a:r>
            <a:r>
              <a:rPr kumimoji="1" lang="en-US" altLang="ja-JP" sz="1200" dirty="0">
                <a:latin typeface="BIZ UDP明朝 Medium" panose="02020500000000000000" pitchFamily="18" charset="-128"/>
                <a:ea typeface="BIZ UDP明朝 Medium" panose="02020500000000000000" pitchFamily="18" charset="-128"/>
              </a:rPr>
              <a:t>NKGB</a:t>
            </a:r>
            <a:r>
              <a:rPr kumimoji="1" lang="ja-JP" altLang="en-US" sz="1200" dirty="0">
                <a:latin typeface="BIZ UDP明朝 Medium" panose="02020500000000000000" pitchFamily="18" charset="-128"/>
                <a:ea typeface="BIZ UDP明朝 Medium" panose="02020500000000000000" pitchFamily="18" charset="-128"/>
              </a:rPr>
              <a:t>は、仕方なく「暗号帳」をコピーして諜報員に配布・・・その結果、米国解読。</a:t>
            </a:r>
          </a:p>
        </p:txBody>
      </p:sp>
      <p:sp>
        <p:nvSpPr>
          <p:cNvPr id="171" name="テキスト ボックス 170">
            <a:extLst>
              <a:ext uri="{FF2B5EF4-FFF2-40B4-BE49-F238E27FC236}">
                <a16:creationId xmlns:a16="http://schemas.microsoft.com/office/drawing/2014/main" id="{FD330531-316A-40C1-9E64-5F882F9C2A49}"/>
              </a:ext>
            </a:extLst>
          </p:cNvPr>
          <p:cNvSpPr txBox="1"/>
          <p:nvPr/>
        </p:nvSpPr>
        <p:spPr>
          <a:xfrm>
            <a:off x="1672282" y="6451556"/>
            <a:ext cx="8847434" cy="415498"/>
          </a:xfrm>
          <a:prstGeom prst="rect">
            <a:avLst/>
          </a:prstGeom>
          <a:noFill/>
        </p:spPr>
        <p:txBody>
          <a:bodyPr wrap="square">
            <a:spAutoFit/>
          </a:bodyPr>
          <a:lstStyle/>
          <a:p>
            <a:pPr algn="ctr"/>
            <a:r>
              <a:rPr lang="en-US" altLang="ja-JP" sz="1050" b="0" i="0" dirty="0">
                <a:effectLst/>
                <a:latin typeface="Meiryo UI" panose="020B0604030504040204" pitchFamily="50" charset="-128"/>
                <a:ea typeface="Meiryo UI" panose="020B0604030504040204" pitchFamily="50" charset="-128"/>
              </a:rPr>
              <a:t>National Security Agency/Central Security Service</a:t>
            </a:r>
          </a:p>
          <a:p>
            <a:pPr algn="ctr"/>
            <a:r>
              <a:rPr lang="en-US" altLang="ja-JP" sz="1050" dirty="0">
                <a:latin typeface="Meiryo UI" panose="020B0604030504040204" pitchFamily="50" charset="-128"/>
                <a:ea typeface="Meiryo UI" panose="020B0604030504040204" pitchFamily="50" charset="-128"/>
              </a:rPr>
              <a:t>https://www.nsa.gov/Helpful-Links/NSA-FOIA/Declassification-Transparency-Initiatives/Historical-Releases/Venona/</a:t>
            </a:r>
            <a:endParaRPr lang="ja-JP" altLang="en-US" sz="1050" dirty="0">
              <a:latin typeface="Meiryo UI" panose="020B0604030504040204" pitchFamily="50" charset="-128"/>
              <a:ea typeface="Meiryo UI" panose="020B0604030504040204" pitchFamily="50" charset="-128"/>
            </a:endParaRPr>
          </a:p>
        </p:txBody>
      </p:sp>
      <p:pic>
        <p:nvPicPr>
          <p:cNvPr id="2060" name="Picture 12">
            <a:extLst>
              <a:ext uri="{FF2B5EF4-FFF2-40B4-BE49-F238E27FC236}">
                <a16:creationId xmlns:a16="http://schemas.microsoft.com/office/drawing/2014/main" id="{95AC93AA-AB4F-4E92-8978-4D1864116D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4576" y="4827219"/>
            <a:ext cx="1322108" cy="1765015"/>
          </a:xfrm>
          <a:prstGeom prst="rect">
            <a:avLst/>
          </a:prstGeom>
          <a:noFill/>
          <a:extLst>
            <a:ext uri="{909E8E84-426E-40DD-AFC4-6F175D3DCCD1}">
              <a14:hiddenFill xmlns:a14="http://schemas.microsoft.com/office/drawing/2010/main">
                <a:solidFill>
                  <a:srgbClr val="FFFFFF"/>
                </a:solidFill>
              </a14:hiddenFill>
            </a:ext>
          </a:extLst>
        </p:spPr>
      </p:pic>
      <p:sp>
        <p:nvSpPr>
          <p:cNvPr id="173" name="テキスト ボックス 172">
            <a:extLst>
              <a:ext uri="{FF2B5EF4-FFF2-40B4-BE49-F238E27FC236}">
                <a16:creationId xmlns:a16="http://schemas.microsoft.com/office/drawing/2014/main" id="{FAC4D5B1-BF0B-4640-969D-939B00E87979}"/>
              </a:ext>
            </a:extLst>
          </p:cNvPr>
          <p:cNvSpPr txBox="1"/>
          <p:nvPr/>
        </p:nvSpPr>
        <p:spPr>
          <a:xfrm>
            <a:off x="310134" y="6387138"/>
            <a:ext cx="1703229" cy="523220"/>
          </a:xfrm>
          <a:prstGeom prst="rect">
            <a:avLst/>
          </a:prstGeom>
          <a:noFill/>
        </p:spPr>
        <p:txBody>
          <a:bodyPr wrap="square" rtlCol="0">
            <a:spAutoFit/>
          </a:bodyPr>
          <a:lstStyle/>
          <a:p>
            <a:pPr algn="ctr"/>
            <a:r>
              <a:rPr kumimoji="1" lang="en-US" altLang="ja-JP" sz="2800" dirty="0" err="1">
                <a:latin typeface="UD Digi Kyokasho NK-B" panose="02020700000000000000" pitchFamily="18" charset="-128"/>
                <a:ea typeface="UD Digi Kyokasho NK-B" panose="02020700000000000000" pitchFamily="18" charset="-128"/>
              </a:rPr>
              <a:t>Venona</a:t>
            </a:r>
            <a:endParaRPr kumimoji="1" lang="ja-JP" altLang="en-US" sz="2800" dirty="0">
              <a:latin typeface="UD Digi Kyokasho NK-B" panose="02020700000000000000" pitchFamily="18" charset="-128"/>
              <a:ea typeface="UD Digi Kyokasho NK-B" panose="02020700000000000000" pitchFamily="18" charset="-128"/>
            </a:endParaRPr>
          </a:p>
        </p:txBody>
      </p:sp>
      <p:sp>
        <p:nvSpPr>
          <p:cNvPr id="164" name="フローチャート: 書類 163">
            <a:extLst>
              <a:ext uri="{FF2B5EF4-FFF2-40B4-BE49-F238E27FC236}">
                <a16:creationId xmlns:a16="http://schemas.microsoft.com/office/drawing/2014/main" id="{FBBC90CA-E68C-4949-9786-AFB627FDBA6B}"/>
              </a:ext>
            </a:extLst>
          </p:cNvPr>
          <p:cNvSpPr/>
          <p:nvPr/>
        </p:nvSpPr>
        <p:spPr>
          <a:xfrm>
            <a:off x="8063656" y="5349843"/>
            <a:ext cx="978854" cy="685466"/>
          </a:xfrm>
          <a:prstGeom prst="flowChartDocumen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暗号帳</a:t>
            </a:r>
            <a:endParaRPr kumimoji="1"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乱数表</a:t>
            </a:r>
            <a:endParaRPr kumimoji="1" lang="ja-JP" altLang="en-US" sz="1600" dirty="0">
              <a:latin typeface="Meiryo UI" panose="020B0604030504040204" pitchFamily="50" charset="-128"/>
              <a:ea typeface="Meiryo UI" panose="020B0604030504040204" pitchFamily="50" charset="-128"/>
            </a:endParaRPr>
          </a:p>
        </p:txBody>
      </p:sp>
      <p:sp>
        <p:nvSpPr>
          <p:cNvPr id="175" name="フローチャート: 書類 174">
            <a:extLst>
              <a:ext uri="{FF2B5EF4-FFF2-40B4-BE49-F238E27FC236}">
                <a16:creationId xmlns:a16="http://schemas.microsoft.com/office/drawing/2014/main" id="{B30F2593-0A57-48AC-95AE-38EF2D0CF532}"/>
              </a:ext>
            </a:extLst>
          </p:cNvPr>
          <p:cNvSpPr/>
          <p:nvPr/>
        </p:nvSpPr>
        <p:spPr>
          <a:xfrm>
            <a:off x="6936349" y="4842157"/>
            <a:ext cx="647763" cy="488147"/>
          </a:xfrm>
          <a:prstGeom prst="flowChartDocument">
            <a:avLst/>
          </a:prstGeom>
          <a:solidFill>
            <a:schemeClr val="accent2">
              <a:lumMod val="60000"/>
              <a:lumOff val="4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6" name="フローチャート: 書類 175">
            <a:extLst>
              <a:ext uri="{FF2B5EF4-FFF2-40B4-BE49-F238E27FC236}">
                <a16:creationId xmlns:a16="http://schemas.microsoft.com/office/drawing/2014/main" id="{3988693F-92BE-4ECD-940C-63E0F3949D0E}"/>
              </a:ext>
            </a:extLst>
          </p:cNvPr>
          <p:cNvSpPr/>
          <p:nvPr/>
        </p:nvSpPr>
        <p:spPr>
          <a:xfrm>
            <a:off x="6057243" y="5363008"/>
            <a:ext cx="647763" cy="488147"/>
          </a:xfrm>
          <a:prstGeom prst="flowChartDocument">
            <a:avLst/>
          </a:prstGeom>
          <a:solidFill>
            <a:schemeClr val="accent2">
              <a:lumMod val="60000"/>
              <a:lumOff val="4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フローチャート: 書類 176">
            <a:extLst>
              <a:ext uri="{FF2B5EF4-FFF2-40B4-BE49-F238E27FC236}">
                <a16:creationId xmlns:a16="http://schemas.microsoft.com/office/drawing/2014/main" id="{BE9AEA6E-CA92-4034-BC2D-6DD304155156}"/>
              </a:ext>
            </a:extLst>
          </p:cNvPr>
          <p:cNvSpPr/>
          <p:nvPr/>
        </p:nvSpPr>
        <p:spPr>
          <a:xfrm>
            <a:off x="5593380" y="5963409"/>
            <a:ext cx="647763" cy="488147"/>
          </a:xfrm>
          <a:prstGeom prst="flowChartDocument">
            <a:avLst/>
          </a:prstGeom>
          <a:solidFill>
            <a:schemeClr val="accent2">
              <a:lumMod val="60000"/>
              <a:lumOff val="4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テキスト ボックス 179">
            <a:extLst>
              <a:ext uri="{FF2B5EF4-FFF2-40B4-BE49-F238E27FC236}">
                <a16:creationId xmlns:a16="http://schemas.microsoft.com/office/drawing/2014/main" id="{9595178E-2FC1-4C92-88F9-8EC48A046366}"/>
              </a:ext>
            </a:extLst>
          </p:cNvPr>
          <p:cNvSpPr txBox="1"/>
          <p:nvPr/>
        </p:nvSpPr>
        <p:spPr>
          <a:xfrm>
            <a:off x="10266365" y="6545955"/>
            <a:ext cx="1322108" cy="253916"/>
          </a:xfrm>
          <a:prstGeom prst="rect">
            <a:avLst/>
          </a:prstGeom>
          <a:noFill/>
        </p:spPr>
        <p:txBody>
          <a:bodyPr wrap="square" rtlCol="0">
            <a:spAutoFit/>
          </a:bodyPr>
          <a:lstStyle/>
          <a:p>
            <a:pPr algn="ctr"/>
            <a:r>
              <a:rPr lang="en-US" altLang="ja-JP" sz="1050" dirty="0">
                <a:latin typeface="Meiryo UI" panose="020B0604030504040204" pitchFamily="50" charset="-128"/>
                <a:ea typeface="Meiryo UI" panose="020B0604030504040204" pitchFamily="50" charset="-128"/>
              </a:rPr>
              <a:t>NKVD</a:t>
            </a:r>
            <a:r>
              <a:rPr lang="ja-JP" altLang="en-US" sz="1050" dirty="0">
                <a:latin typeface="Meiryo UI" panose="020B0604030504040204" pitchFamily="50" charset="-128"/>
                <a:ea typeface="Meiryo UI" panose="020B0604030504040204" pitchFamily="50" charset="-128"/>
              </a:rPr>
              <a:t>長官ベリヤ</a:t>
            </a:r>
            <a:endParaRPr kumimoji="1" lang="en-US" altLang="ja-JP" sz="1050" dirty="0">
              <a:latin typeface="Meiryo UI" panose="020B0604030504040204" pitchFamily="50" charset="-128"/>
              <a:ea typeface="Meiryo UI" panose="020B0604030504040204" pitchFamily="50" charset="-128"/>
            </a:endParaRPr>
          </a:p>
        </p:txBody>
      </p:sp>
      <p:sp>
        <p:nvSpPr>
          <p:cNvPr id="165" name="矢印: 左 164">
            <a:extLst>
              <a:ext uri="{FF2B5EF4-FFF2-40B4-BE49-F238E27FC236}">
                <a16:creationId xmlns:a16="http://schemas.microsoft.com/office/drawing/2014/main" id="{04F513CF-DA22-4137-8FC7-632F408043D3}"/>
              </a:ext>
            </a:extLst>
          </p:cNvPr>
          <p:cNvSpPr/>
          <p:nvPr/>
        </p:nvSpPr>
        <p:spPr>
          <a:xfrm>
            <a:off x="9118294" y="5319914"/>
            <a:ext cx="1128279" cy="7153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Meiryo UI" panose="020B0604030504040204" pitchFamily="50" charset="-128"/>
                <a:ea typeface="Meiryo UI" panose="020B0604030504040204" pitchFamily="50" charset="-128"/>
              </a:rPr>
              <a:t>時間がない・・・</a:t>
            </a:r>
            <a:endParaRPr kumimoji="1"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コピーしよう～</a:t>
            </a:r>
            <a:endParaRPr kumimoji="1" lang="ja-JP" altLang="en-US" sz="800" dirty="0">
              <a:latin typeface="Meiryo UI" panose="020B0604030504040204" pitchFamily="50" charset="-128"/>
              <a:ea typeface="Meiryo UI" panose="020B0604030504040204" pitchFamily="50" charset="-128"/>
            </a:endParaRPr>
          </a:p>
        </p:txBody>
      </p:sp>
      <p:cxnSp>
        <p:nvCxnSpPr>
          <p:cNvPr id="169" name="直線矢印コネクタ 168">
            <a:extLst>
              <a:ext uri="{FF2B5EF4-FFF2-40B4-BE49-F238E27FC236}">
                <a16:creationId xmlns:a16="http://schemas.microsoft.com/office/drawing/2014/main" id="{8C84D735-6C60-4258-AB66-F2BB266B480D}"/>
              </a:ext>
            </a:extLst>
          </p:cNvPr>
          <p:cNvCxnSpPr>
            <a:stCxn id="164" idx="1"/>
            <a:endCxn id="175" idx="3"/>
          </p:cNvCxnSpPr>
          <p:nvPr/>
        </p:nvCxnSpPr>
        <p:spPr>
          <a:xfrm flipH="1" flipV="1">
            <a:off x="7584112" y="5086231"/>
            <a:ext cx="479544" cy="606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a:extLst>
              <a:ext uri="{FF2B5EF4-FFF2-40B4-BE49-F238E27FC236}">
                <a16:creationId xmlns:a16="http://schemas.microsoft.com/office/drawing/2014/main" id="{BDDB09D1-1131-40FA-B116-B104ED31AADB}"/>
              </a:ext>
            </a:extLst>
          </p:cNvPr>
          <p:cNvCxnSpPr>
            <a:cxnSpLocks/>
            <a:stCxn id="164" idx="1"/>
            <a:endCxn id="176" idx="3"/>
          </p:cNvCxnSpPr>
          <p:nvPr/>
        </p:nvCxnSpPr>
        <p:spPr>
          <a:xfrm flipH="1" flipV="1">
            <a:off x="6705006" y="5607082"/>
            <a:ext cx="1358650" cy="85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直線矢印コネクタ 181">
            <a:extLst>
              <a:ext uri="{FF2B5EF4-FFF2-40B4-BE49-F238E27FC236}">
                <a16:creationId xmlns:a16="http://schemas.microsoft.com/office/drawing/2014/main" id="{65275FC2-F84B-4F54-B5D7-B35146AA2FF9}"/>
              </a:ext>
            </a:extLst>
          </p:cNvPr>
          <p:cNvCxnSpPr>
            <a:stCxn id="164" idx="1"/>
            <a:endCxn id="177" idx="3"/>
          </p:cNvCxnSpPr>
          <p:nvPr/>
        </p:nvCxnSpPr>
        <p:spPr>
          <a:xfrm flipH="1">
            <a:off x="6241143" y="5692576"/>
            <a:ext cx="1822513" cy="514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3" name="Picture 10" descr="MCj04344110000[1]">
            <a:extLst>
              <a:ext uri="{FF2B5EF4-FFF2-40B4-BE49-F238E27FC236}">
                <a16:creationId xmlns:a16="http://schemas.microsoft.com/office/drawing/2014/main" id="{A51F3CA2-CAAE-4B3E-8044-137D5BC82C0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2733" y="4778749"/>
            <a:ext cx="602002" cy="67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44">
            <a:extLst>
              <a:ext uri="{FF2B5EF4-FFF2-40B4-BE49-F238E27FC236}">
                <a16:creationId xmlns:a16="http://schemas.microsoft.com/office/drawing/2014/main" id="{CD5BA8D7-4067-4DB2-AA54-5381C8C71DA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94655" y="1497284"/>
            <a:ext cx="468931" cy="59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 name="テキスト ボックス 194">
            <a:extLst>
              <a:ext uri="{FF2B5EF4-FFF2-40B4-BE49-F238E27FC236}">
                <a16:creationId xmlns:a16="http://schemas.microsoft.com/office/drawing/2014/main" id="{6729ECE1-E85E-44AE-B775-DB27EA123AE0}"/>
              </a:ext>
            </a:extLst>
          </p:cNvPr>
          <p:cNvSpPr txBox="1"/>
          <p:nvPr/>
        </p:nvSpPr>
        <p:spPr>
          <a:xfrm>
            <a:off x="5203426" y="1687973"/>
            <a:ext cx="1239204" cy="246221"/>
          </a:xfrm>
          <a:prstGeom prst="rect">
            <a:avLst/>
          </a:prstGeom>
          <a:noFill/>
        </p:spPr>
        <p:txBody>
          <a:bodyPr wrap="square" rtlCol="0">
            <a:spAutoFit/>
          </a:bodyPr>
          <a:lstStyle/>
          <a:p>
            <a:r>
              <a:rPr kumimoji="1" lang="ja-JP" altLang="en-US" sz="1000" dirty="0">
                <a:latin typeface="Meiryo UI" panose="020B0604030504040204" pitchFamily="50" charset="-128"/>
                <a:ea typeface="Meiryo UI" panose="020B0604030504040204" pitchFamily="50" charset="-128"/>
              </a:rPr>
              <a:t>東京市内から打電</a:t>
            </a:r>
            <a:endParaRPr kumimoji="1" lang="en-US" altLang="ja-JP" sz="1000" dirty="0">
              <a:latin typeface="Meiryo UI" panose="020B0604030504040204" pitchFamily="50" charset="-128"/>
              <a:ea typeface="Meiryo UI" panose="020B0604030504040204" pitchFamily="50" charset="-128"/>
            </a:endParaRPr>
          </a:p>
        </p:txBody>
      </p:sp>
      <p:pic>
        <p:nvPicPr>
          <p:cNvPr id="196" name="図 1">
            <a:extLst>
              <a:ext uri="{FF2B5EF4-FFF2-40B4-BE49-F238E27FC236}">
                <a16:creationId xmlns:a16="http://schemas.microsoft.com/office/drawing/2014/main" id="{45174B6B-3028-4214-9F44-2D327E445B26}"/>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27978" y="5571698"/>
            <a:ext cx="528692" cy="76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図 5">
            <a:extLst>
              <a:ext uri="{FF2B5EF4-FFF2-40B4-BE49-F238E27FC236}">
                <a16:creationId xmlns:a16="http://schemas.microsoft.com/office/drawing/2014/main" id="{D30D2F77-53F5-4716-9B7C-4E9E05F5E4D4}"/>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24333" y="4886809"/>
            <a:ext cx="531284" cy="76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図 6">
            <a:extLst>
              <a:ext uri="{FF2B5EF4-FFF2-40B4-BE49-F238E27FC236}">
                <a16:creationId xmlns:a16="http://schemas.microsoft.com/office/drawing/2014/main" id="{21CA7B1F-7616-46AC-900E-049A9C45E513}"/>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17618" y="4715285"/>
            <a:ext cx="520428" cy="71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8" name="直線矢印コネクタ 187">
            <a:extLst>
              <a:ext uri="{FF2B5EF4-FFF2-40B4-BE49-F238E27FC236}">
                <a16:creationId xmlns:a16="http://schemas.microsoft.com/office/drawing/2014/main" id="{2F9D926C-BCDA-4210-A7D8-A67C2CC97B53}"/>
              </a:ext>
            </a:extLst>
          </p:cNvPr>
          <p:cNvCxnSpPr/>
          <p:nvPr/>
        </p:nvCxnSpPr>
        <p:spPr>
          <a:xfrm flipH="1">
            <a:off x="5861031" y="5006346"/>
            <a:ext cx="1075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A0C222BC-B65B-41D0-8A4F-46C06810BF6E}"/>
              </a:ext>
            </a:extLst>
          </p:cNvPr>
          <p:cNvCxnSpPr>
            <a:cxnSpLocks/>
            <a:stCxn id="176" idx="1"/>
          </p:cNvCxnSpPr>
          <p:nvPr/>
        </p:nvCxnSpPr>
        <p:spPr>
          <a:xfrm flipH="1" flipV="1">
            <a:off x="5273557" y="5571698"/>
            <a:ext cx="783686" cy="35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a:extLst>
              <a:ext uri="{FF2B5EF4-FFF2-40B4-BE49-F238E27FC236}">
                <a16:creationId xmlns:a16="http://schemas.microsoft.com/office/drawing/2014/main" id="{17E3881F-770D-40CF-9FFB-0C6D5EEADB57}"/>
              </a:ext>
            </a:extLst>
          </p:cNvPr>
          <p:cNvCxnSpPr>
            <a:stCxn id="177" idx="1"/>
          </p:cNvCxnSpPr>
          <p:nvPr/>
        </p:nvCxnSpPr>
        <p:spPr>
          <a:xfrm flipH="1">
            <a:off x="4977616" y="6207483"/>
            <a:ext cx="615764" cy="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E72D0458-54D5-45E3-808C-DECACAEE095F}"/>
              </a:ext>
            </a:extLst>
          </p:cNvPr>
          <p:cNvSpPr txBox="1"/>
          <p:nvPr/>
        </p:nvSpPr>
        <p:spPr>
          <a:xfrm>
            <a:off x="5529794" y="4710029"/>
            <a:ext cx="923636" cy="261610"/>
          </a:xfrm>
          <a:prstGeom prst="rect">
            <a:avLst/>
          </a:prstGeom>
          <a:noFill/>
        </p:spPr>
        <p:txBody>
          <a:bodyPr wrap="square" rtlCol="0">
            <a:spAutoFit/>
          </a:bodyPr>
          <a:lstStyle/>
          <a:p>
            <a:pPr algn="r"/>
            <a:r>
              <a:rPr lang="ja-JP" altLang="en-US" sz="1100" dirty="0">
                <a:latin typeface="Meiryo UI" panose="020B0604030504040204" pitchFamily="50" charset="-128"/>
                <a:ea typeface="Meiryo UI" panose="020B0604030504040204" pitchFamily="50" charset="-128"/>
              </a:rPr>
              <a:t>政治</a:t>
            </a:r>
            <a:r>
              <a:rPr kumimoji="1" lang="ja-JP" altLang="en-US" sz="1100" dirty="0">
                <a:latin typeface="Meiryo UI" panose="020B0604030504040204" pitchFamily="50" charset="-128"/>
                <a:ea typeface="Meiryo UI" panose="020B0604030504040204" pitchFamily="50" charset="-128"/>
              </a:rPr>
              <a:t>スパイ</a:t>
            </a:r>
          </a:p>
        </p:txBody>
      </p:sp>
      <p:sp>
        <p:nvSpPr>
          <p:cNvPr id="216" name="テキスト ボックス 215">
            <a:extLst>
              <a:ext uri="{FF2B5EF4-FFF2-40B4-BE49-F238E27FC236}">
                <a16:creationId xmlns:a16="http://schemas.microsoft.com/office/drawing/2014/main" id="{BD5A25A4-E9A7-443C-9B00-E5B36473AABF}"/>
              </a:ext>
            </a:extLst>
          </p:cNvPr>
          <p:cNvSpPr txBox="1"/>
          <p:nvPr/>
        </p:nvSpPr>
        <p:spPr>
          <a:xfrm>
            <a:off x="3958541" y="4977505"/>
            <a:ext cx="923636" cy="261610"/>
          </a:xfrm>
          <a:prstGeom prst="rect">
            <a:avLst/>
          </a:prstGeom>
          <a:noFill/>
        </p:spPr>
        <p:txBody>
          <a:bodyPr wrap="square" rtlCol="0">
            <a:spAutoFit/>
          </a:bodyPr>
          <a:lstStyle/>
          <a:p>
            <a:pPr algn="r"/>
            <a:r>
              <a:rPr kumimoji="1" lang="ja-JP" altLang="en-US" sz="1100" dirty="0">
                <a:latin typeface="Meiryo UI" panose="020B0604030504040204" pitchFamily="50" charset="-128"/>
                <a:ea typeface="Meiryo UI" panose="020B0604030504040204" pitchFamily="50" charset="-128"/>
              </a:rPr>
              <a:t>原爆スパイ</a:t>
            </a:r>
          </a:p>
        </p:txBody>
      </p:sp>
      <p:sp>
        <p:nvSpPr>
          <p:cNvPr id="217" name="テキスト ボックス 216">
            <a:extLst>
              <a:ext uri="{FF2B5EF4-FFF2-40B4-BE49-F238E27FC236}">
                <a16:creationId xmlns:a16="http://schemas.microsoft.com/office/drawing/2014/main" id="{E01F9405-346A-4E0C-9DD9-390C85251333}"/>
              </a:ext>
            </a:extLst>
          </p:cNvPr>
          <p:cNvSpPr txBox="1"/>
          <p:nvPr/>
        </p:nvSpPr>
        <p:spPr>
          <a:xfrm>
            <a:off x="3578617" y="5898761"/>
            <a:ext cx="923636" cy="261610"/>
          </a:xfrm>
          <a:prstGeom prst="rect">
            <a:avLst/>
          </a:prstGeom>
          <a:noFill/>
        </p:spPr>
        <p:txBody>
          <a:bodyPr wrap="square" rtlCol="0">
            <a:spAutoFit/>
          </a:bodyPr>
          <a:lstStyle/>
          <a:p>
            <a:pPr algn="r"/>
            <a:r>
              <a:rPr lang="ja-JP" altLang="en-US" sz="1100" dirty="0">
                <a:latin typeface="Meiryo UI" panose="020B0604030504040204" pitchFamily="50" charset="-128"/>
                <a:ea typeface="Meiryo UI" panose="020B0604030504040204" pitchFamily="50" charset="-128"/>
              </a:rPr>
              <a:t>技術</a:t>
            </a:r>
            <a:r>
              <a:rPr kumimoji="1" lang="ja-JP" altLang="en-US" sz="1100" dirty="0">
                <a:latin typeface="Meiryo UI" panose="020B0604030504040204" pitchFamily="50" charset="-128"/>
                <a:ea typeface="Meiryo UI" panose="020B0604030504040204" pitchFamily="50" charset="-128"/>
              </a:rPr>
              <a:t>スパイ</a:t>
            </a:r>
          </a:p>
        </p:txBody>
      </p:sp>
      <p:sp>
        <p:nvSpPr>
          <p:cNvPr id="214" name="矢印: 折線 213">
            <a:extLst>
              <a:ext uri="{FF2B5EF4-FFF2-40B4-BE49-F238E27FC236}">
                <a16:creationId xmlns:a16="http://schemas.microsoft.com/office/drawing/2014/main" id="{4757872D-9CF8-4CC5-BCF4-2BDF22B205CA}"/>
              </a:ext>
            </a:extLst>
          </p:cNvPr>
          <p:cNvSpPr/>
          <p:nvPr/>
        </p:nvSpPr>
        <p:spPr>
          <a:xfrm rot="16200000">
            <a:off x="1889967" y="3367994"/>
            <a:ext cx="1575510" cy="2825991"/>
          </a:xfrm>
          <a:prstGeom prst="bentArrow">
            <a:avLst>
              <a:gd name="adj1" fmla="val 13876"/>
              <a:gd name="adj2" fmla="val 19196"/>
              <a:gd name="adj3" fmla="val 25484"/>
              <a:gd name="adj4" fmla="val 456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23" name="Picture 24" descr="icon05">
            <a:extLst>
              <a:ext uri="{FF2B5EF4-FFF2-40B4-BE49-F238E27FC236}">
                <a16:creationId xmlns:a16="http://schemas.microsoft.com/office/drawing/2014/main" id="{1FFB5D48-45C9-424B-A20D-59972627A0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3552" y="4723324"/>
            <a:ext cx="725314" cy="90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テキスト ボックス 214">
            <a:extLst>
              <a:ext uri="{FF2B5EF4-FFF2-40B4-BE49-F238E27FC236}">
                <a16:creationId xmlns:a16="http://schemas.microsoft.com/office/drawing/2014/main" id="{44D1E09A-41C1-480B-B8E4-60370AFCDADE}"/>
              </a:ext>
            </a:extLst>
          </p:cNvPr>
          <p:cNvSpPr txBox="1"/>
          <p:nvPr/>
        </p:nvSpPr>
        <p:spPr>
          <a:xfrm>
            <a:off x="269429" y="4451476"/>
            <a:ext cx="1024756"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傍受</a:t>
            </a:r>
          </a:p>
        </p:txBody>
      </p:sp>
      <p:sp>
        <p:nvSpPr>
          <p:cNvPr id="218" name="テキスト ボックス 217">
            <a:extLst>
              <a:ext uri="{FF2B5EF4-FFF2-40B4-BE49-F238E27FC236}">
                <a16:creationId xmlns:a16="http://schemas.microsoft.com/office/drawing/2014/main" id="{EE64A77C-E9EA-4C67-9FAF-D0C9F3B79120}"/>
              </a:ext>
            </a:extLst>
          </p:cNvPr>
          <p:cNvSpPr txBox="1"/>
          <p:nvPr/>
        </p:nvSpPr>
        <p:spPr>
          <a:xfrm>
            <a:off x="1701825" y="5299304"/>
            <a:ext cx="2567709" cy="307777"/>
          </a:xfrm>
          <a:prstGeom prst="rect">
            <a:avLst/>
          </a:prstGeom>
          <a:noFill/>
        </p:spPr>
        <p:txBody>
          <a:bodyPr wrap="square" rtlCol="0">
            <a:spAutoFit/>
          </a:body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米国内からモスクワへ</a:t>
            </a:r>
          </a:p>
        </p:txBody>
      </p:sp>
      <p:sp>
        <p:nvSpPr>
          <p:cNvPr id="226" name="テキスト ボックス 225">
            <a:extLst>
              <a:ext uri="{FF2B5EF4-FFF2-40B4-BE49-F238E27FC236}">
                <a16:creationId xmlns:a16="http://schemas.microsoft.com/office/drawing/2014/main" id="{CBFFCF4E-1683-47CC-AFEF-F3D26A475483}"/>
              </a:ext>
            </a:extLst>
          </p:cNvPr>
          <p:cNvSpPr txBox="1"/>
          <p:nvPr/>
        </p:nvSpPr>
        <p:spPr>
          <a:xfrm>
            <a:off x="143312" y="3677133"/>
            <a:ext cx="3686048"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スパイの皆さんの報告・通報など暗号文</a:t>
            </a:r>
            <a:endParaRPr kumimoji="1" lang="ja-JP" altLang="en-US" sz="1600" dirty="0">
              <a:latin typeface="Meiryo UI" panose="020B0604030504040204" pitchFamily="50" charset="-128"/>
              <a:ea typeface="Meiryo UI" panose="020B0604030504040204" pitchFamily="50" charset="-128"/>
            </a:endParaRPr>
          </a:p>
        </p:txBody>
      </p:sp>
      <p:pic>
        <p:nvPicPr>
          <p:cNvPr id="227" name="Picture 125" descr="Content_Icon">
            <a:extLst>
              <a:ext uri="{FF2B5EF4-FFF2-40B4-BE49-F238E27FC236}">
                <a16:creationId xmlns:a16="http://schemas.microsoft.com/office/drawing/2014/main" id="{92F4E67A-1B2F-407A-84F8-EE2C390C71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285" y="5805285"/>
            <a:ext cx="741570" cy="61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テキスト ボックス 227">
            <a:extLst>
              <a:ext uri="{FF2B5EF4-FFF2-40B4-BE49-F238E27FC236}">
                <a16:creationId xmlns:a16="http://schemas.microsoft.com/office/drawing/2014/main" id="{93877828-8EED-4BE8-AFF3-3FB30623D9DF}"/>
              </a:ext>
            </a:extLst>
          </p:cNvPr>
          <p:cNvSpPr txBox="1"/>
          <p:nvPr/>
        </p:nvSpPr>
        <p:spPr>
          <a:xfrm>
            <a:off x="0" y="5593465"/>
            <a:ext cx="1638555"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記録／</a:t>
            </a:r>
            <a:r>
              <a:rPr lang="ja-JP" altLang="en-US" sz="1400" dirty="0">
                <a:latin typeface="Meiryo UI" panose="020B0604030504040204" pitchFamily="50" charset="-128"/>
                <a:ea typeface="Meiryo UI" panose="020B0604030504040204" pitchFamily="50" charset="-128"/>
              </a:rPr>
              <a:t>保存</a:t>
            </a:r>
            <a:endParaRPr kumimoji="1" lang="ja-JP" altLang="en-US" sz="1400" dirty="0">
              <a:latin typeface="Meiryo UI" panose="020B0604030504040204" pitchFamily="50" charset="-128"/>
              <a:ea typeface="Meiryo UI" panose="020B0604030504040204" pitchFamily="50" charset="-128"/>
            </a:endParaRPr>
          </a:p>
        </p:txBody>
      </p:sp>
      <p:pic>
        <p:nvPicPr>
          <p:cNvPr id="229" name="Picture 122" descr="events_icon">
            <a:extLst>
              <a:ext uri="{FF2B5EF4-FFF2-40B4-BE49-F238E27FC236}">
                <a16:creationId xmlns:a16="http://schemas.microsoft.com/office/drawing/2014/main" id="{D8656983-979E-48C4-A4CC-83F7A8049E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2068" y="4450982"/>
            <a:ext cx="4095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図 15">
            <a:extLst>
              <a:ext uri="{FF2B5EF4-FFF2-40B4-BE49-F238E27FC236}">
                <a16:creationId xmlns:a16="http://schemas.microsoft.com/office/drawing/2014/main" id="{A0BDC54B-6C6C-4AAA-B1A5-973A4F0F7F7F}"/>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084142" y="4677228"/>
            <a:ext cx="716151" cy="7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図 15">
            <a:extLst>
              <a:ext uri="{FF2B5EF4-FFF2-40B4-BE49-F238E27FC236}">
                <a16:creationId xmlns:a16="http://schemas.microsoft.com/office/drawing/2014/main" id="{62254C87-CED7-49F6-A9DA-1C4C9ECFA1D8}"/>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657074" y="4677228"/>
            <a:ext cx="716151" cy="7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図 15">
            <a:extLst>
              <a:ext uri="{FF2B5EF4-FFF2-40B4-BE49-F238E27FC236}">
                <a16:creationId xmlns:a16="http://schemas.microsoft.com/office/drawing/2014/main" id="{4BE5DBE5-AE49-44A7-AF0C-025E9E0CF27A}"/>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228605" y="4677228"/>
            <a:ext cx="716151" cy="7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Picture 2">
            <a:extLst>
              <a:ext uri="{FF2B5EF4-FFF2-40B4-BE49-F238E27FC236}">
                <a16:creationId xmlns:a16="http://schemas.microsoft.com/office/drawing/2014/main" id="{A0D76403-F1A7-4A3D-9151-7FDD3DB09FE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98045" y="5589044"/>
            <a:ext cx="880883" cy="96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8" name="テキスト ボックス 237">
            <a:extLst>
              <a:ext uri="{FF2B5EF4-FFF2-40B4-BE49-F238E27FC236}">
                <a16:creationId xmlns:a16="http://schemas.microsoft.com/office/drawing/2014/main" id="{89D732B0-1962-4DA8-94DC-EA81D22F5E7E}"/>
              </a:ext>
            </a:extLst>
          </p:cNvPr>
          <p:cNvSpPr txBox="1"/>
          <p:nvPr/>
        </p:nvSpPr>
        <p:spPr>
          <a:xfrm>
            <a:off x="2117987" y="6059880"/>
            <a:ext cx="1024756" cy="338554"/>
          </a:xfrm>
          <a:prstGeom prst="rect">
            <a:avLst/>
          </a:prstGeom>
          <a:noFill/>
        </p:spPr>
        <p:txBody>
          <a:bodyPr wrap="square" rtlCol="0">
            <a:spAutoFit/>
          </a:bodyPr>
          <a:lstStyle/>
          <a:p>
            <a:pPr algn="ctr"/>
            <a:r>
              <a:rPr lang="ja-JP" altLang="en-US" sz="1600" b="1" dirty="0">
                <a:solidFill>
                  <a:schemeClr val="bg1"/>
                </a:solidFill>
                <a:latin typeface="Meiryo UI" panose="020B0604030504040204" pitchFamily="50" charset="-128"/>
                <a:ea typeface="Meiryo UI" panose="020B0604030504040204" pitchFamily="50" charset="-128"/>
              </a:rPr>
              <a:t>解読</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cxnSp>
        <p:nvCxnSpPr>
          <p:cNvPr id="220" name="直線矢印コネクタ 219">
            <a:extLst>
              <a:ext uri="{FF2B5EF4-FFF2-40B4-BE49-F238E27FC236}">
                <a16:creationId xmlns:a16="http://schemas.microsoft.com/office/drawing/2014/main" id="{C348A2C7-244E-4EFA-99BD-0BFD3B0C9BD4}"/>
              </a:ext>
            </a:extLst>
          </p:cNvPr>
          <p:cNvCxnSpPr>
            <a:cxnSpLocks/>
            <a:stCxn id="227" idx="3"/>
          </p:cNvCxnSpPr>
          <p:nvPr/>
        </p:nvCxnSpPr>
        <p:spPr>
          <a:xfrm>
            <a:off x="1236855" y="6113339"/>
            <a:ext cx="102475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a:extLst>
              <a:ext uri="{FF2B5EF4-FFF2-40B4-BE49-F238E27FC236}">
                <a16:creationId xmlns:a16="http://schemas.microsoft.com/office/drawing/2014/main" id="{F8504E52-E59E-489B-88B3-EDCCD2A14040}"/>
              </a:ext>
            </a:extLst>
          </p:cNvPr>
          <p:cNvCxnSpPr>
            <a:stCxn id="166" idx="0"/>
          </p:cNvCxnSpPr>
          <p:nvPr/>
        </p:nvCxnSpPr>
        <p:spPr>
          <a:xfrm flipH="1" flipV="1">
            <a:off x="9332365" y="864655"/>
            <a:ext cx="1" cy="34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4" name="テキスト ボックス 243">
            <a:extLst>
              <a:ext uri="{FF2B5EF4-FFF2-40B4-BE49-F238E27FC236}">
                <a16:creationId xmlns:a16="http://schemas.microsoft.com/office/drawing/2014/main" id="{9A4C9A1B-DCC4-4669-B383-27A46695B9B5}"/>
              </a:ext>
            </a:extLst>
          </p:cNvPr>
          <p:cNvSpPr txBox="1"/>
          <p:nvPr/>
        </p:nvSpPr>
        <p:spPr>
          <a:xfrm>
            <a:off x="7863932" y="339610"/>
            <a:ext cx="3637001" cy="584775"/>
          </a:xfrm>
          <a:prstGeom prst="rect">
            <a:avLst/>
          </a:prstGeom>
          <a:noFill/>
        </p:spPr>
        <p:txBody>
          <a:bodyPr wrap="square" rtlCol="0">
            <a:spAutoFit/>
          </a:bodyPr>
          <a:lstStyle/>
          <a:p>
            <a:pPr algn="ctr"/>
            <a:r>
              <a:rPr lang="ja-JP" altLang="en-US" sz="1600" b="1" dirty="0">
                <a:latin typeface="Meiryo UI" panose="020B0604030504040204" pitchFamily="50" charset="-128"/>
                <a:ea typeface="Meiryo UI" panose="020B0604030504040204" pitchFamily="50" charset="-128"/>
              </a:rPr>
              <a:t>エコノミスト</a:t>
            </a:r>
            <a:r>
              <a:rPr lang="ja-JP" altLang="en-US" sz="1600" dirty="0">
                <a:latin typeface="Meiryo UI" panose="020B0604030504040204" pitchFamily="50" charset="-128"/>
                <a:ea typeface="Meiryo UI" panose="020B0604030504040204" pitchFamily="50" charset="-128"/>
              </a:rPr>
              <a:t>と言う</a:t>
            </a:r>
            <a:endParaRPr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日本人スパイもモスクワに通報</a:t>
            </a:r>
            <a:endParaRPr kumimoji="1" lang="ja-JP" altLang="en-US" sz="1600" dirty="0">
              <a:latin typeface="Meiryo UI" panose="020B0604030504040204" pitchFamily="50" charset="-128"/>
              <a:ea typeface="Meiryo UI" panose="020B0604030504040204" pitchFamily="50" charset="-128"/>
            </a:endParaRPr>
          </a:p>
        </p:txBody>
      </p:sp>
      <p:pic>
        <p:nvPicPr>
          <p:cNvPr id="245" name="Picture 42" descr="malicious user_s">
            <a:extLst>
              <a:ext uri="{FF2B5EF4-FFF2-40B4-BE49-F238E27FC236}">
                <a16:creationId xmlns:a16="http://schemas.microsoft.com/office/drawing/2014/main" id="{C7833F3E-A4F0-495D-AF47-C982566E0CD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966265" y="135439"/>
            <a:ext cx="716917" cy="76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テキスト ボックス 246">
            <a:extLst>
              <a:ext uri="{FF2B5EF4-FFF2-40B4-BE49-F238E27FC236}">
                <a16:creationId xmlns:a16="http://schemas.microsoft.com/office/drawing/2014/main" id="{76C9A7E4-14D0-4C49-A4CD-BE0DE87630AF}"/>
              </a:ext>
            </a:extLst>
          </p:cNvPr>
          <p:cNvSpPr txBox="1"/>
          <p:nvPr/>
        </p:nvSpPr>
        <p:spPr>
          <a:xfrm>
            <a:off x="2438610" y="5722588"/>
            <a:ext cx="1420865" cy="246221"/>
          </a:xfrm>
          <a:prstGeom prst="rect">
            <a:avLst/>
          </a:prstGeom>
          <a:noFill/>
        </p:spPr>
        <p:txBody>
          <a:bodyPr wrap="square" rtlCol="0">
            <a:spAutoFit/>
          </a:bodyPr>
          <a:lstStyle/>
          <a:p>
            <a:pPr algn="ctr"/>
            <a:r>
              <a:rPr lang="ja-JP" altLang="en-US" sz="1000" dirty="0">
                <a:latin typeface="Meiryo UI" panose="020B0604030504040204" pitchFamily="50" charset="-128"/>
                <a:ea typeface="Meiryo UI" panose="020B0604030504040204" pitchFamily="50" charset="-128"/>
              </a:rPr>
              <a:t>フムフム・・・</a:t>
            </a:r>
            <a:endParaRPr kumimoji="1" lang="ja-JP" altLang="en-US" sz="1000" dirty="0">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AF2D6D79-4478-4E43-908D-B3AFEBADEA80}"/>
              </a:ext>
            </a:extLst>
          </p:cNvPr>
          <p:cNvSpPr txBox="1"/>
          <p:nvPr/>
        </p:nvSpPr>
        <p:spPr>
          <a:xfrm>
            <a:off x="8281497" y="60568"/>
            <a:ext cx="2442472" cy="369332"/>
          </a:xfrm>
          <a:prstGeom prst="rect">
            <a:avLst/>
          </a:prstGeom>
          <a:noFill/>
        </p:spPr>
        <p:txBody>
          <a:bodyPr wrap="square" rtlCol="0">
            <a:spAutoFit/>
          </a:bodyPr>
          <a:lstStyle/>
          <a:p>
            <a:pPr algn="ctr"/>
            <a:r>
              <a:rPr lang="ja-JP" altLang="en-US" sz="900" b="1" dirty="0">
                <a:latin typeface="Meiryo UI" panose="020B0604030504040204" pitchFamily="50" charset="-128"/>
                <a:ea typeface="Meiryo UI" panose="020B0604030504040204" pitchFamily="50" charset="-128"/>
              </a:rPr>
              <a:t>天羽英二</a:t>
            </a:r>
            <a:r>
              <a:rPr lang="ja-JP" altLang="en-US" sz="900" dirty="0">
                <a:latin typeface="Meiryo UI" panose="020B0604030504040204" pitchFamily="50" charset="-128"/>
                <a:ea typeface="Meiryo UI" panose="020B0604030504040204" pitchFamily="50" charset="-128"/>
              </a:rPr>
              <a:t>（あもう　えいじ）</a:t>
            </a:r>
            <a:endParaRPr lang="en-US" altLang="ja-JP" sz="900" dirty="0">
              <a:latin typeface="Meiryo UI" panose="020B0604030504040204" pitchFamily="50" charset="-128"/>
              <a:ea typeface="Meiryo UI" panose="020B0604030504040204" pitchFamily="50" charset="-128"/>
            </a:endParaRPr>
          </a:p>
          <a:p>
            <a:pPr algn="ctr"/>
            <a:r>
              <a:rPr lang="en-US" altLang="ja-JP" sz="900" dirty="0">
                <a:latin typeface="Meiryo UI" panose="020B0604030504040204" pitchFamily="50" charset="-128"/>
                <a:ea typeface="Meiryo UI" panose="020B0604030504040204" pitchFamily="50" charset="-128"/>
              </a:rPr>
              <a:t>(2022.1 </a:t>
            </a:r>
            <a:r>
              <a:rPr lang="ja-JP" altLang="en-US" sz="900" dirty="0">
                <a:latin typeface="Meiryo UI" panose="020B0604030504040204" pitchFamily="50" charset="-128"/>
                <a:ea typeface="Meiryo UI" panose="020B0604030504040204" pitchFamily="50" charset="-128"/>
              </a:rPr>
              <a:t>選択 </a:t>
            </a:r>
            <a:r>
              <a:rPr lang="en-US" altLang="ja-JP" sz="900" dirty="0">
                <a:latin typeface="Meiryo UI" panose="020B0604030504040204" pitchFamily="50" charset="-128"/>
                <a:ea typeface="Meiryo UI" panose="020B0604030504040204" pitchFamily="50" charset="-128"/>
              </a:rPr>
              <a:t>P.105</a:t>
            </a:r>
            <a:r>
              <a:rPr lang="ja-JP" altLang="en-US" sz="900" dirty="0">
                <a:latin typeface="Meiryo UI" panose="020B0604030504040204" pitchFamily="50" charset="-128"/>
                <a:ea typeface="Meiryo UI" panose="020B0604030504040204" pitchFamily="50" charset="-128"/>
              </a:rPr>
              <a:t>）</a:t>
            </a:r>
            <a:endParaRPr kumimoji="1" lang="en-US" altLang="ja-JP"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0018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245"/>
                                        </p:tgtEl>
                                        <p:attrNameLst>
                                          <p:attrName>ppt_x</p:attrName>
                                        </p:attrNameLst>
                                      </p:cBhvr>
                                      <p:tavLst>
                                        <p:tav tm="0">
                                          <p:val>
                                            <p:strVal val="ppt_x"/>
                                          </p:val>
                                        </p:tav>
                                        <p:tav tm="100000">
                                          <p:val>
                                            <p:strVal val="ppt_x"/>
                                          </p:val>
                                        </p:tav>
                                      </p:tavLst>
                                    </p:anim>
                                    <p:anim calcmode="lin" valueType="num">
                                      <p:cBhvr additive="base">
                                        <p:cTn id="7" dur="1000"/>
                                        <p:tgtEl>
                                          <p:spTgt spid="245"/>
                                        </p:tgtEl>
                                        <p:attrNameLst>
                                          <p:attrName>ppt_y</p:attrName>
                                        </p:attrNameLst>
                                      </p:cBhvr>
                                      <p:tavLst>
                                        <p:tav tm="0">
                                          <p:val>
                                            <p:strVal val="ppt_y"/>
                                          </p:val>
                                        </p:tav>
                                        <p:tav tm="100000">
                                          <p:val>
                                            <p:strVal val="1+ppt_h/2"/>
                                          </p:val>
                                        </p:tav>
                                      </p:tavLst>
                                    </p:anim>
                                    <p:set>
                                      <p:cBhvr>
                                        <p:cTn id="8" dur="1" fill="hold">
                                          <p:stCondLst>
                                            <p:cond delay="999"/>
                                          </p:stCondLst>
                                        </p:cTn>
                                        <p:tgtEl>
                                          <p:spTgt spid="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満洲人脈と上海人脈を繋ぐ男</a:t>
            </a: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pic>
        <p:nvPicPr>
          <p:cNvPr id="12290" name="Picture 2" descr="Amazon.co.jp: 阿片王―満州の夜と霧 (新潮文庫) : 眞一, 佐野: 本">
            <a:extLst>
              <a:ext uri="{FF2B5EF4-FFF2-40B4-BE49-F238E27FC236}">
                <a16:creationId xmlns:a16="http://schemas.microsoft.com/office/drawing/2014/main" id="{7E996998-3575-4E05-84B4-563ED36C4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70" y="894432"/>
            <a:ext cx="3690192" cy="536394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甘粕正彦乱心の曠野(佐野眞一 著) / 古本、中古本、古書籍の通販は「日本の古本屋」 / 日本の古本屋">
            <a:extLst>
              <a:ext uri="{FF2B5EF4-FFF2-40B4-BE49-F238E27FC236}">
                <a16:creationId xmlns:a16="http://schemas.microsoft.com/office/drawing/2014/main" id="{4F6F8DF8-7E42-47E1-A0DE-723C23EB6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840" y="894432"/>
            <a:ext cx="3656419" cy="536394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国民洗脳企業 #電通 と中抜きとスーパーマリオ!?悪徳広告代理店が悪(自民党/原子力ムラ/JOC/腐敗芸人)と結びつくのも当然と言えば当然だ /  Twitter">
            <a:extLst>
              <a:ext uri="{FF2B5EF4-FFF2-40B4-BE49-F238E27FC236}">
                <a16:creationId xmlns:a16="http://schemas.microsoft.com/office/drawing/2014/main" id="{2B0C5389-6AE2-499B-9916-6FAF67C16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033" y="4370502"/>
            <a:ext cx="3056086" cy="159306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9EA260D-13D5-4323-BC8E-30F5B93F3264}"/>
              </a:ext>
            </a:extLst>
          </p:cNvPr>
          <p:cNvSpPr txBox="1"/>
          <p:nvPr/>
        </p:nvSpPr>
        <p:spPr>
          <a:xfrm>
            <a:off x="4182225" y="4601224"/>
            <a:ext cx="3984171" cy="1754326"/>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里見は満鉄調査部の上海事務所が発行する</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満鉄支那月誌</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に論文を寄稿している。</a:t>
            </a:r>
            <a:endParaRPr kumimoji="1"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「訓政時期の國民党と國民政府」</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（昭和</a:t>
            </a:r>
            <a:r>
              <a:rPr lang="en-US" altLang="ja-JP" dirty="0">
                <a:latin typeface="BIZ UDPゴシック" panose="020B0400000000000000" pitchFamily="50" charset="-128"/>
                <a:ea typeface="BIZ UDPゴシック" panose="020B0400000000000000" pitchFamily="50" charset="-128"/>
              </a:rPr>
              <a:t>4</a:t>
            </a:r>
            <a:r>
              <a:rPr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11</a:t>
            </a:r>
            <a:r>
              <a:rPr lang="ja-JP" altLang="en-US" dirty="0">
                <a:latin typeface="BIZ UDPゴシック" panose="020B0400000000000000" pitchFamily="50" charset="-128"/>
                <a:ea typeface="BIZ UDPゴシック" panose="020B0400000000000000" pitchFamily="50" charset="-128"/>
              </a:rPr>
              <a:t>月</a:t>
            </a:r>
            <a:r>
              <a:rPr lang="en-US" altLang="ja-JP" dirty="0">
                <a:latin typeface="BIZ UDPゴシック" panose="020B0400000000000000" pitchFamily="50" charset="-128"/>
                <a:ea typeface="BIZ UDPゴシック" panose="020B0400000000000000" pitchFamily="50" charset="-128"/>
              </a:rPr>
              <a:t>15</a:t>
            </a:r>
            <a:r>
              <a:rPr lang="ja-JP" altLang="en-US" dirty="0">
                <a:latin typeface="BIZ UDPゴシック" panose="020B0400000000000000" pitchFamily="50" charset="-128"/>
                <a:ea typeface="BIZ UDPゴシック" panose="020B0400000000000000" pitchFamily="50" charset="-128"/>
              </a:rPr>
              <a:t>日）</a:t>
            </a:r>
            <a:endParaRPr kumimoji="1"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9C3FC6A-AC32-4EFE-A805-0F5D1A51A7A1}"/>
              </a:ext>
            </a:extLst>
          </p:cNvPr>
          <p:cNvSpPr txBox="1"/>
          <p:nvPr/>
        </p:nvSpPr>
        <p:spPr>
          <a:xfrm>
            <a:off x="4067403" y="1019558"/>
            <a:ext cx="3984171" cy="1754326"/>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里見は、満州や宏済善堂＠上海などで中心人物として活動。</a:t>
            </a: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許斐氏利、児玉誉士夫、笹川良一、阪田誠盛、吉田裕彦（児玉機関副機関長）など戦後復興に連なる人脈が形成。</a:t>
            </a:r>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latin typeface="BIZ UDPゴシック" panose="020B0400000000000000" pitchFamily="50" charset="-128"/>
              <a:ea typeface="BIZ UDPゴシック" panose="020B0400000000000000" pitchFamily="50" charset="-128"/>
            </a:endParaRPr>
          </a:p>
        </p:txBody>
      </p:sp>
      <p:pic>
        <p:nvPicPr>
          <p:cNvPr id="7174" name="Picture 6" descr="アフガニスタンのアヘン生産量 1年で32％増加 - 2022年11月3日, Sputnik 日本">
            <a:extLst>
              <a:ext uri="{FF2B5EF4-FFF2-40B4-BE49-F238E27FC236}">
                <a16:creationId xmlns:a16="http://schemas.microsoft.com/office/drawing/2014/main" id="{BFCD722B-8D92-4D9D-A199-A5EB68B3D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466" y="2613200"/>
            <a:ext cx="3550044" cy="198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514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敗戦から再軍備へ</a:t>
            </a:r>
          </a:p>
        </p:txBody>
      </p:sp>
    </p:spTree>
    <p:extLst>
      <p:ext uri="{BB962C8B-B14F-4D97-AF65-F5344CB8AC3E}">
        <p14:creationId xmlns:p14="http://schemas.microsoft.com/office/powerpoint/2010/main" val="3240466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敗戦による「陸軍」・「海軍」・「内務省」の解体</a:t>
            </a:r>
          </a:p>
        </p:txBody>
      </p:sp>
    </p:spTree>
    <p:extLst>
      <p:ext uri="{BB962C8B-B14F-4D97-AF65-F5344CB8AC3E}">
        <p14:creationId xmlns:p14="http://schemas.microsoft.com/office/powerpoint/2010/main" val="30581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98CBDC-BDA9-40B3-177E-C1A9580D3E38}"/>
              </a:ext>
            </a:extLst>
          </p:cNvPr>
          <p:cNvSpPr txBox="1"/>
          <p:nvPr/>
        </p:nvSpPr>
        <p:spPr>
          <a:xfrm>
            <a:off x="0" y="169128"/>
            <a:ext cx="12191999"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満洲人脈と戦後～世界反共連盟（</a:t>
            </a:r>
            <a:r>
              <a:rPr kumimoji="1" lang="en-US" altLang="ja-JP" sz="2800" dirty="0">
                <a:latin typeface="BIZ UDPゴシック" panose="020B0400000000000000" pitchFamily="50" charset="-128"/>
                <a:ea typeface="BIZ UDPゴシック" panose="020B0400000000000000" pitchFamily="50" charset="-128"/>
              </a:rPr>
              <a:t>WACL</a:t>
            </a:r>
            <a:r>
              <a:rPr kumimoji="1" lang="ja-JP" altLang="en-US" sz="2800" dirty="0">
                <a:latin typeface="BIZ UDPゴシック" panose="020B0400000000000000" pitchFamily="50" charset="-128"/>
                <a:ea typeface="BIZ UDPゴシック" panose="020B0400000000000000" pitchFamily="50" charset="-128"/>
              </a:rPr>
              <a:t>）</a:t>
            </a:r>
          </a:p>
        </p:txBody>
      </p:sp>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grpSp>
        <p:nvGrpSpPr>
          <p:cNvPr id="7" name="グループ化 6">
            <a:extLst>
              <a:ext uri="{FF2B5EF4-FFF2-40B4-BE49-F238E27FC236}">
                <a16:creationId xmlns:a16="http://schemas.microsoft.com/office/drawing/2014/main" id="{7BC8488D-3AC6-43AA-B166-0A319F579BEC}"/>
              </a:ext>
            </a:extLst>
          </p:cNvPr>
          <p:cNvGrpSpPr/>
          <p:nvPr/>
        </p:nvGrpSpPr>
        <p:grpSpPr>
          <a:xfrm>
            <a:off x="3505525" y="1378326"/>
            <a:ext cx="1833854" cy="2623603"/>
            <a:chOff x="3645484" y="2031469"/>
            <a:chExt cx="1833854" cy="2623603"/>
          </a:xfrm>
        </p:grpSpPr>
        <p:pic>
          <p:nvPicPr>
            <p:cNvPr id="1028" name="Picture 4" descr="朴正煕 - Wikipedia">
              <a:extLst>
                <a:ext uri="{FF2B5EF4-FFF2-40B4-BE49-F238E27FC236}">
                  <a16:creationId xmlns:a16="http://schemas.microsoft.com/office/drawing/2014/main" id="{A276419A-522D-424A-BEA5-197F0E870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738" y="2339246"/>
              <a:ext cx="1373349" cy="1892170"/>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1206EDC7-CAC7-4FDC-B074-9901E17E4F16}"/>
                </a:ext>
              </a:extLst>
            </p:cNvPr>
            <p:cNvSpPr txBox="1"/>
            <p:nvPr/>
          </p:nvSpPr>
          <p:spPr>
            <a:xfrm>
              <a:off x="4094715" y="2031469"/>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朴正煕</a:t>
              </a:r>
            </a:p>
          </p:txBody>
        </p:sp>
        <p:sp>
          <p:nvSpPr>
            <p:cNvPr id="35" name="テキスト ボックス 34">
              <a:extLst>
                <a:ext uri="{FF2B5EF4-FFF2-40B4-BE49-F238E27FC236}">
                  <a16:creationId xmlns:a16="http://schemas.microsoft.com/office/drawing/2014/main" id="{329E63DE-F07E-424E-B892-5BDF0E3F01F8}"/>
                </a:ext>
              </a:extLst>
            </p:cNvPr>
            <p:cNvSpPr txBox="1"/>
            <p:nvPr/>
          </p:nvSpPr>
          <p:spPr>
            <a:xfrm>
              <a:off x="3645484" y="4193407"/>
              <a:ext cx="1833854"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満洲国陸軍軍学校卒業</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満洲国軍陸軍少尉</a:t>
              </a:r>
            </a:p>
          </p:txBody>
        </p:sp>
      </p:grpSp>
      <p:grpSp>
        <p:nvGrpSpPr>
          <p:cNvPr id="9" name="グループ化 8">
            <a:extLst>
              <a:ext uri="{FF2B5EF4-FFF2-40B4-BE49-F238E27FC236}">
                <a16:creationId xmlns:a16="http://schemas.microsoft.com/office/drawing/2014/main" id="{F23D5D6F-6840-4B62-8420-521ED9417009}"/>
              </a:ext>
            </a:extLst>
          </p:cNvPr>
          <p:cNvGrpSpPr/>
          <p:nvPr/>
        </p:nvGrpSpPr>
        <p:grpSpPr>
          <a:xfrm>
            <a:off x="1650270" y="1378326"/>
            <a:ext cx="2038852" cy="2623603"/>
            <a:chOff x="1836884" y="2031469"/>
            <a:chExt cx="2038852" cy="2623603"/>
          </a:xfrm>
        </p:grpSpPr>
        <p:pic>
          <p:nvPicPr>
            <p:cNvPr id="1026" name="Picture 2" descr="蔣介石 - Wikipedia">
              <a:extLst>
                <a:ext uri="{FF2B5EF4-FFF2-40B4-BE49-F238E27FC236}">
                  <a16:creationId xmlns:a16="http://schemas.microsoft.com/office/drawing/2014/main" id="{684E65B5-9F57-4419-94C0-0DC442728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675" y="2339246"/>
              <a:ext cx="1351550" cy="1892170"/>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9AA44017-5257-4C9E-B12C-F4C7065AD08C}"/>
                </a:ext>
              </a:extLst>
            </p:cNvPr>
            <p:cNvSpPr txBox="1"/>
            <p:nvPr/>
          </p:nvSpPr>
          <p:spPr>
            <a:xfrm>
              <a:off x="2388753" y="2031469"/>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蒋介石</a:t>
              </a:r>
            </a:p>
          </p:txBody>
        </p:sp>
        <p:sp>
          <p:nvSpPr>
            <p:cNvPr id="36" name="テキスト ボックス 35">
              <a:extLst>
                <a:ext uri="{FF2B5EF4-FFF2-40B4-BE49-F238E27FC236}">
                  <a16:creationId xmlns:a16="http://schemas.microsoft.com/office/drawing/2014/main" id="{D08E6092-E683-433C-A1F0-65496A941434}"/>
                </a:ext>
              </a:extLst>
            </p:cNvPr>
            <p:cNvSpPr txBox="1"/>
            <p:nvPr/>
          </p:nvSpPr>
          <p:spPr>
            <a:xfrm>
              <a:off x="1836884" y="4193407"/>
              <a:ext cx="2038852"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保定陸軍軍学校卒業</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日本陸軍・第</a:t>
              </a:r>
              <a:r>
                <a:rPr lang="en-US" altLang="ja-JP" sz="1200" dirty="0">
                  <a:latin typeface="BIZ UDPゴシック" panose="020B0400000000000000" pitchFamily="50" charset="-128"/>
                  <a:ea typeface="BIZ UDPゴシック" panose="020B0400000000000000" pitchFamily="50" charset="-128"/>
                </a:rPr>
                <a:t>13</a:t>
              </a:r>
              <a:r>
                <a:rPr lang="ja-JP" altLang="en-US" sz="1200" dirty="0">
                  <a:latin typeface="BIZ UDPゴシック" panose="020B0400000000000000" pitchFamily="50" charset="-128"/>
                  <a:ea typeface="BIZ UDPゴシック" panose="020B0400000000000000" pitchFamily="50" charset="-128"/>
                </a:rPr>
                <a:t>師団に留学</a:t>
              </a:r>
              <a:endParaRPr lang="en-US" altLang="ja-JP" sz="1200" dirty="0">
                <a:latin typeface="BIZ UDPゴシック" panose="020B0400000000000000" pitchFamily="50" charset="-128"/>
                <a:ea typeface="BIZ UDPゴシック" panose="020B0400000000000000" pitchFamily="50" charset="-128"/>
              </a:endParaRPr>
            </a:p>
          </p:txBody>
        </p:sp>
      </p:grpSp>
      <p:grpSp>
        <p:nvGrpSpPr>
          <p:cNvPr id="4" name="グループ化 3">
            <a:extLst>
              <a:ext uri="{FF2B5EF4-FFF2-40B4-BE49-F238E27FC236}">
                <a16:creationId xmlns:a16="http://schemas.microsoft.com/office/drawing/2014/main" id="{CE348EE1-2668-46E2-B5BD-25693FF3BCEB}"/>
              </a:ext>
            </a:extLst>
          </p:cNvPr>
          <p:cNvGrpSpPr/>
          <p:nvPr/>
        </p:nvGrpSpPr>
        <p:grpSpPr>
          <a:xfrm>
            <a:off x="8653251" y="1390733"/>
            <a:ext cx="1373349" cy="2183496"/>
            <a:chOff x="5569566" y="2031469"/>
            <a:chExt cx="1373349" cy="2183496"/>
          </a:xfrm>
        </p:grpSpPr>
        <p:pic>
          <p:nvPicPr>
            <p:cNvPr id="2054" name="Picture 6" descr="児玉誉士夫の要請で上海で興行会社起業 淡谷のり子ら招聘｜日刊ゲンダイDIGITAL">
              <a:extLst>
                <a:ext uri="{FF2B5EF4-FFF2-40B4-BE49-F238E27FC236}">
                  <a16:creationId xmlns:a16="http://schemas.microsoft.com/office/drawing/2014/main" id="{B3761FF5-B4B9-42E0-8AFE-D16A92156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383" y="2322795"/>
              <a:ext cx="1270908" cy="189217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DA889B2-FEC0-4738-821B-F56386E9BBCA}"/>
                </a:ext>
              </a:extLst>
            </p:cNvPr>
            <p:cNvSpPr txBox="1"/>
            <p:nvPr/>
          </p:nvSpPr>
          <p:spPr>
            <a:xfrm>
              <a:off x="5569566" y="2031469"/>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児玉誉士夫</a:t>
              </a:r>
            </a:p>
          </p:txBody>
        </p:sp>
      </p:grpSp>
      <p:grpSp>
        <p:nvGrpSpPr>
          <p:cNvPr id="5" name="グループ化 4">
            <a:extLst>
              <a:ext uri="{FF2B5EF4-FFF2-40B4-BE49-F238E27FC236}">
                <a16:creationId xmlns:a16="http://schemas.microsoft.com/office/drawing/2014/main" id="{107CA358-A502-42CD-B7CB-06D155194BBC}"/>
              </a:ext>
            </a:extLst>
          </p:cNvPr>
          <p:cNvGrpSpPr/>
          <p:nvPr/>
        </p:nvGrpSpPr>
        <p:grpSpPr>
          <a:xfrm>
            <a:off x="7115033" y="1374282"/>
            <a:ext cx="1461176" cy="2199947"/>
            <a:chOff x="7202620" y="2031469"/>
            <a:chExt cx="1461176" cy="2199947"/>
          </a:xfrm>
        </p:grpSpPr>
        <p:pic>
          <p:nvPicPr>
            <p:cNvPr id="2050" name="Picture 2" descr="笹川良一 - Wikipedia">
              <a:extLst>
                <a:ext uri="{FF2B5EF4-FFF2-40B4-BE49-F238E27FC236}">
                  <a16:creationId xmlns:a16="http://schemas.microsoft.com/office/drawing/2014/main" id="{4CAECD1C-473F-4E26-BE7D-DF78915E1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620" y="2339246"/>
              <a:ext cx="1461176" cy="189217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778441EE-286B-4F9D-9658-2D53BE3B374F}"/>
                </a:ext>
              </a:extLst>
            </p:cNvPr>
            <p:cNvSpPr txBox="1"/>
            <p:nvPr/>
          </p:nvSpPr>
          <p:spPr>
            <a:xfrm>
              <a:off x="7267224" y="2031469"/>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笹川良一</a:t>
              </a:r>
            </a:p>
          </p:txBody>
        </p:sp>
      </p:grpSp>
      <p:grpSp>
        <p:nvGrpSpPr>
          <p:cNvPr id="6" name="グループ化 5">
            <a:extLst>
              <a:ext uri="{FF2B5EF4-FFF2-40B4-BE49-F238E27FC236}">
                <a16:creationId xmlns:a16="http://schemas.microsoft.com/office/drawing/2014/main" id="{EFE6FA30-E252-4AF3-A766-9B05724F1FD1}"/>
              </a:ext>
            </a:extLst>
          </p:cNvPr>
          <p:cNvGrpSpPr/>
          <p:nvPr/>
        </p:nvGrpSpPr>
        <p:grpSpPr>
          <a:xfrm>
            <a:off x="5339379" y="1387262"/>
            <a:ext cx="1573438" cy="2186967"/>
            <a:chOff x="8923501" y="2040405"/>
            <a:chExt cx="1573438" cy="2186967"/>
          </a:xfrm>
        </p:grpSpPr>
        <p:pic>
          <p:nvPicPr>
            <p:cNvPr id="2056" name="Picture 8" descr="統一教会創始者・文鮮明師が聖和 | 世界平和統一家庭連合 NEWS ARCHIVES 世界平和統一家庭連合 NEWS ARCHIVES">
              <a:extLst>
                <a:ext uri="{FF2B5EF4-FFF2-40B4-BE49-F238E27FC236}">
                  <a16:creationId xmlns:a16="http://schemas.microsoft.com/office/drawing/2014/main" id="{16EBA7AC-3F32-4419-A104-B7F91212D1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501" y="2339246"/>
              <a:ext cx="1573438" cy="188812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8115FBD8-DD06-49C1-967A-996559CBE4BB}"/>
                </a:ext>
              </a:extLst>
            </p:cNvPr>
            <p:cNvSpPr txBox="1"/>
            <p:nvPr/>
          </p:nvSpPr>
          <p:spPr>
            <a:xfrm>
              <a:off x="9023545" y="2040405"/>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文鮮明</a:t>
              </a:r>
            </a:p>
          </p:txBody>
        </p:sp>
      </p:grpSp>
      <p:sp>
        <p:nvSpPr>
          <p:cNvPr id="23" name="テキスト ボックス 22">
            <a:extLst>
              <a:ext uri="{FF2B5EF4-FFF2-40B4-BE49-F238E27FC236}">
                <a16:creationId xmlns:a16="http://schemas.microsoft.com/office/drawing/2014/main" id="{436F0246-4381-42B7-A814-9358816031FA}"/>
              </a:ext>
            </a:extLst>
          </p:cNvPr>
          <p:cNvSpPr txBox="1"/>
          <p:nvPr/>
        </p:nvSpPr>
        <p:spPr>
          <a:xfrm>
            <a:off x="5339238" y="3548403"/>
            <a:ext cx="158091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世界基督教</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統一神霊協会</a:t>
            </a:r>
            <a:endParaRPr lang="en-US" altLang="ja-JP" sz="1200"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2B212CED-FC03-43C3-8627-579C8439044F}"/>
              </a:ext>
            </a:extLst>
          </p:cNvPr>
          <p:cNvSpPr txBox="1"/>
          <p:nvPr/>
        </p:nvSpPr>
        <p:spPr>
          <a:xfrm>
            <a:off x="7122370" y="3530933"/>
            <a:ext cx="146117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国粋大衆党総裁</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極東裁判＠</a:t>
            </a:r>
            <a:r>
              <a:rPr lang="en-US" altLang="ja-JP" sz="1200" dirty="0">
                <a:latin typeface="BIZ UDPゴシック" panose="020B0400000000000000" pitchFamily="50" charset="-128"/>
                <a:ea typeface="BIZ UDPゴシック" panose="020B0400000000000000" pitchFamily="50" charset="-128"/>
              </a:rPr>
              <a:t>A</a:t>
            </a:r>
            <a:r>
              <a:rPr lang="ja-JP" altLang="en-US" sz="1200" dirty="0">
                <a:latin typeface="BIZ UDPゴシック" panose="020B0400000000000000" pitchFamily="50" charset="-128"/>
                <a:ea typeface="BIZ UDPゴシック" panose="020B0400000000000000" pitchFamily="50" charset="-128"/>
              </a:rPr>
              <a:t>級</a:t>
            </a:r>
            <a:endParaRPr lang="en-US" altLang="ja-JP" sz="12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47D8F7F9-3461-4A75-B5D5-FD92FB2BFAD8}"/>
              </a:ext>
            </a:extLst>
          </p:cNvPr>
          <p:cNvSpPr txBox="1"/>
          <p:nvPr/>
        </p:nvSpPr>
        <p:spPr>
          <a:xfrm>
            <a:off x="8624642" y="3546236"/>
            <a:ext cx="1573438"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海軍児玉機関＠上海</a:t>
            </a:r>
            <a:endParaRPr lang="en-US" altLang="ja-JP" sz="1200" dirty="0">
              <a:latin typeface="BIZ UDPゴシック" panose="020B0400000000000000" pitchFamily="50" charset="-128"/>
              <a:ea typeface="BIZ UDPゴシック" panose="020B0400000000000000" pitchFamily="50" charset="-128"/>
            </a:endParaRPr>
          </a:p>
        </p:txBody>
      </p:sp>
      <p:pic>
        <p:nvPicPr>
          <p:cNvPr id="2058" name="Picture 10" descr="岸信介の孫の安倍さん、それがどうした？ – with ENERGY（ウィズエネ）">
            <a:extLst>
              <a:ext uri="{FF2B5EF4-FFF2-40B4-BE49-F238E27FC236}">
                <a16:creationId xmlns:a16="http://schemas.microsoft.com/office/drawing/2014/main" id="{103E2E09-6A36-4D1F-A04C-CDC90F6855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3625" y="4527717"/>
            <a:ext cx="1262074" cy="1843479"/>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3D590033-6123-462B-B878-5F0C06ED98CD}"/>
              </a:ext>
            </a:extLst>
          </p:cNvPr>
          <p:cNvSpPr/>
          <p:nvPr/>
        </p:nvSpPr>
        <p:spPr>
          <a:xfrm>
            <a:off x="3610947" y="1387262"/>
            <a:ext cx="6586992" cy="2614667"/>
          </a:xfrm>
          <a:prstGeom prst="roundRect">
            <a:avLst>
              <a:gd name="adj" fmla="val 7576"/>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F75081C-9606-4D25-8B72-62C58A7C9A25}"/>
              </a:ext>
            </a:extLst>
          </p:cNvPr>
          <p:cNvSpPr txBox="1"/>
          <p:nvPr/>
        </p:nvSpPr>
        <p:spPr>
          <a:xfrm>
            <a:off x="6022689" y="1092332"/>
            <a:ext cx="1262074"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勝共連合</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30" name="四角形: 角を丸くする 29">
            <a:extLst>
              <a:ext uri="{FF2B5EF4-FFF2-40B4-BE49-F238E27FC236}">
                <a16:creationId xmlns:a16="http://schemas.microsoft.com/office/drawing/2014/main" id="{C86578AC-48FA-44CD-A07A-6BC96DDA48C7}"/>
              </a:ext>
            </a:extLst>
          </p:cNvPr>
          <p:cNvSpPr/>
          <p:nvPr/>
        </p:nvSpPr>
        <p:spPr>
          <a:xfrm>
            <a:off x="1650269" y="1076399"/>
            <a:ext cx="8697379" cy="3019740"/>
          </a:xfrm>
          <a:prstGeom prst="roundRect">
            <a:avLst>
              <a:gd name="adj" fmla="val 7576"/>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52B87B10-CB7A-49AE-AE68-77A3A6B50A95}"/>
              </a:ext>
            </a:extLst>
          </p:cNvPr>
          <p:cNvSpPr txBox="1"/>
          <p:nvPr/>
        </p:nvSpPr>
        <p:spPr>
          <a:xfrm>
            <a:off x="2631230" y="755583"/>
            <a:ext cx="6941554"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世界反共連合＠</a:t>
            </a:r>
            <a:r>
              <a:rPr lang="en-US" altLang="ja-JP" sz="1600" dirty="0">
                <a:latin typeface="BIZ UDPゴシック" panose="020B0400000000000000" pitchFamily="50" charset="-128"/>
                <a:ea typeface="BIZ UDPゴシック" panose="020B0400000000000000" pitchFamily="50" charset="-128"/>
              </a:rPr>
              <a:t>1966</a:t>
            </a:r>
            <a:r>
              <a:rPr lang="ja-JP" altLang="en-US" sz="1600" dirty="0">
                <a:latin typeface="BIZ UDPゴシック" panose="020B0400000000000000" pitchFamily="50" charset="-128"/>
                <a:ea typeface="BIZ UDPゴシック" panose="020B0400000000000000" pitchFamily="50" charset="-128"/>
              </a:rPr>
              <a:t>年韓国にて創設／アジア反共連合（</a:t>
            </a:r>
            <a:r>
              <a:rPr lang="en-US" altLang="ja-JP" sz="1600" dirty="0">
                <a:latin typeface="BIZ UDPゴシック" panose="020B0400000000000000" pitchFamily="50" charset="-128"/>
                <a:ea typeface="BIZ UDPゴシック" panose="020B0400000000000000" pitchFamily="50" charset="-128"/>
              </a:rPr>
              <a:t>APACL</a:t>
            </a:r>
            <a:r>
              <a:rPr lang="ja-JP" altLang="en-US" sz="1600" dirty="0">
                <a:latin typeface="BIZ UDPゴシック" panose="020B0400000000000000" pitchFamily="50" charset="-128"/>
                <a:ea typeface="BIZ UDPゴシック" panose="020B0400000000000000" pitchFamily="50" charset="-128"/>
              </a:rPr>
              <a:t>）</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32" name="テキスト ボックス 31">
            <a:extLst>
              <a:ext uri="{FF2B5EF4-FFF2-40B4-BE49-F238E27FC236}">
                <a16:creationId xmlns:a16="http://schemas.microsoft.com/office/drawing/2014/main" id="{FDDA5122-49D9-4841-AECC-2072713BBE68}"/>
              </a:ext>
            </a:extLst>
          </p:cNvPr>
          <p:cNvSpPr txBox="1"/>
          <p:nvPr/>
        </p:nvSpPr>
        <p:spPr>
          <a:xfrm>
            <a:off x="1886475" y="5524764"/>
            <a:ext cx="2219932" cy="830997"/>
          </a:xfrm>
          <a:prstGeom prst="rect">
            <a:avLst/>
          </a:prstGeom>
          <a:noFill/>
          <a:ln>
            <a:solidFill>
              <a:schemeClr val="tx1"/>
            </a:solidFill>
          </a:ln>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レイ・クライン</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a:t>
            </a:r>
            <a:r>
              <a:rPr kumimoji="1" lang="en-US" altLang="ja-JP" sz="1200" dirty="0">
                <a:latin typeface="BIZ UDPゴシック" panose="020B0400000000000000" pitchFamily="50" charset="-128"/>
                <a:ea typeface="BIZ UDPゴシック" panose="020B0400000000000000" pitchFamily="50" charset="-128"/>
              </a:rPr>
              <a:t>CIA</a:t>
            </a:r>
            <a:r>
              <a:rPr kumimoji="1" lang="ja-JP" altLang="en-US" sz="1200" dirty="0">
                <a:latin typeface="BIZ UDPゴシック" panose="020B0400000000000000" pitchFamily="50" charset="-128"/>
                <a:ea typeface="BIZ UDPゴシック" panose="020B0400000000000000" pitchFamily="50" charset="-128"/>
              </a:rPr>
              <a:t>副長官）</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ジョン・シングローブ陸軍少将</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（不正規戦、暗殺、破壊）</a:t>
            </a:r>
          </a:p>
        </p:txBody>
      </p:sp>
      <p:sp>
        <p:nvSpPr>
          <p:cNvPr id="16" name="四角形: 角を丸くする 15">
            <a:extLst>
              <a:ext uri="{FF2B5EF4-FFF2-40B4-BE49-F238E27FC236}">
                <a16:creationId xmlns:a16="http://schemas.microsoft.com/office/drawing/2014/main" id="{5D38276D-962B-4836-B03E-4065636C25A4}"/>
              </a:ext>
            </a:extLst>
          </p:cNvPr>
          <p:cNvSpPr/>
          <p:nvPr/>
        </p:nvSpPr>
        <p:spPr>
          <a:xfrm>
            <a:off x="236463" y="402942"/>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南米・欧州</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中東・アジア</a:t>
            </a:r>
          </a:p>
        </p:txBody>
      </p:sp>
      <p:sp>
        <p:nvSpPr>
          <p:cNvPr id="22" name="テキスト ボックス 21">
            <a:extLst>
              <a:ext uri="{FF2B5EF4-FFF2-40B4-BE49-F238E27FC236}">
                <a16:creationId xmlns:a16="http://schemas.microsoft.com/office/drawing/2014/main" id="{D15CDEB5-851E-4D9A-AE26-A2E449263EAF}"/>
              </a:ext>
            </a:extLst>
          </p:cNvPr>
          <p:cNvSpPr txBox="1"/>
          <p:nvPr/>
        </p:nvSpPr>
        <p:spPr>
          <a:xfrm>
            <a:off x="7179521" y="4255646"/>
            <a:ext cx="877300" cy="369332"/>
          </a:xfrm>
          <a:prstGeom prst="rect">
            <a:avLst/>
          </a:prstGeom>
          <a:noFill/>
        </p:spPr>
        <p:txBody>
          <a:bodyPr vert="horz" wrap="square" rtlCol="0">
            <a:spAutoFit/>
          </a:bodyPr>
          <a:lstStyle/>
          <a:p>
            <a:pPr algn="ctr"/>
            <a:r>
              <a:rPr lang="ja-JP" altLang="en-US" sz="900" dirty="0">
                <a:latin typeface="BIZ UDPゴシック" panose="020B0400000000000000" pitchFamily="50" charset="-128"/>
                <a:ea typeface="BIZ UDPゴシック" panose="020B0400000000000000" pitchFamily="50" charset="-128"/>
              </a:rPr>
              <a:t>巣鴨プリズン同室</a:t>
            </a:r>
            <a:endParaRPr kumimoji="1" lang="ja-JP" altLang="en-US" sz="900" dirty="0">
              <a:latin typeface="BIZ UDPゴシック" panose="020B0400000000000000" pitchFamily="50" charset="-128"/>
              <a:ea typeface="BIZ UDPゴシック" panose="020B0400000000000000" pitchFamily="50" charset="-128"/>
            </a:endParaRPr>
          </a:p>
        </p:txBody>
      </p:sp>
      <p:pic>
        <p:nvPicPr>
          <p:cNvPr id="2060" name="Picture 12" descr="ステパーン・バンデーラ - Wikipedia">
            <a:extLst>
              <a:ext uri="{FF2B5EF4-FFF2-40B4-BE49-F238E27FC236}">
                <a16:creationId xmlns:a16="http://schemas.microsoft.com/office/drawing/2014/main" id="{3F5CB79E-52DE-4518-9651-5E808EBBD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669" y="4828498"/>
            <a:ext cx="981620" cy="1327476"/>
          </a:xfrm>
          <a:prstGeom prst="rect">
            <a:avLst/>
          </a:prstGeom>
          <a:noFill/>
          <a:extLst>
            <a:ext uri="{909E8E84-426E-40DD-AFC4-6F175D3DCCD1}">
              <a14:hiddenFill xmlns:a14="http://schemas.microsoft.com/office/drawing/2010/main">
                <a:solidFill>
                  <a:srgbClr val="FFFFFF"/>
                </a:solidFill>
              </a14:hiddenFill>
            </a:ext>
          </a:extLst>
        </p:spPr>
      </p:pic>
      <p:sp>
        <p:nvSpPr>
          <p:cNvPr id="42" name="四角形: 角を丸くする 41">
            <a:extLst>
              <a:ext uri="{FF2B5EF4-FFF2-40B4-BE49-F238E27FC236}">
                <a16:creationId xmlns:a16="http://schemas.microsoft.com/office/drawing/2014/main" id="{CA6DD68F-8067-4316-800F-448C6BCC4104}"/>
              </a:ext>
            </a:extLst>
          </p:cNvPr>
          <p:cNvSpPr/>
          <p:nvPr/>
        </p:nvSpPr>
        <p:spPr>
          <a:xfrm>
            <a:off x="228937" y="2409001"/>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BIZ UDPゴシック" panose="020B0400000000000000" pitchFamily="50" charset="-128"/>
                <a:ea typeface="BIZ UDPゴシック" panose="020B0400000000000000" pitchFamily="50" charset="-128"/>
              </a:rPr>
              <a:t>ネオナス</a:t>
            </a:r>
            <a:endParaRPr lang="en-US" altLang="ja-JP" sz="12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民族主義</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EBD6FC2D-EE33-4624-AA94-EB34F3710BC7}"/>
              </a:ext>
            </a:extLst>
          </p:cNvPr>
          <p:cNvSpPr txBox="1"/>
          <p:nvPr/>
        </p:nvSpPr>
        <p:spPr>
          <a:xfrm>
            <a:off x="4422452" y="5122110"/>
            <a:ext cx="2086257" cy="461665"/>
          </a:xfrm>
          <a:prstGeom prst="rect">
            <a:avLst/>
          </a:prstGeom>
          <a:solidFill>
            <a:schemeClr val="accent4">
              <a:lumMod val="60000"/>
              <a:lumOff val="40000"/>
            </a:schemeClr>
          </a:solid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アメリカ社会統一協会連合</a:t>
            </a:r>
            <a:endParaRPr lang="en-US" altLang="ja-JP" sz="1200" dirty="0">
              <a:latin typeface="BIZ UDPゴシック" panose="020B0400000000000000" pitchFamily="50" charset="-128"/>
              <a:ea typeface="BIZ UDPゴシック" panose="020B0400000000000000" pitchFamily="50" charset="-128"/>
            </a:endParaRPr>
          </a:p>
          <a:p>
            <a:pPr algn="ctr"/>
            <a:r>
              <a:rPr lang="en-US" altLang="ja-JP" sz="1200" dirty="0">
                <a:latin typeface="BIZ UDPゴシック" panose="020B0400000000000000" pitchFamily="50" charset="-128"/>
                <a:ea typeface="BIZ UDPゴシック" panose="020B0400000000000000" pitchFamily="50" charset="-128"/>
              </a:rPr>
              <a:t>CAUSA</a:t>
            </a:r>
            <a:endParaRPr kumimoji="1" lang="ja-JP" altLang="en-US" sz="1200" dirty="0">
              <a:latin typeface="BIZ UDPゴシック" panose="020B0400000000000000" pitchFamily="50" charset="-128"/>
              <a:ea typeface="BIZ UDPゴシック" panose="020B0400000000000000" pitchFamily="50" charset="-128"/>
            </a:endParaRPr>
          </a:p>
        </p:txBody>
      </p:sp>
      <p:pic>
        <p:nvPicPr>
          <p:cNvPr id="2062" name="Picture 14" descr="CIAの秘密戦争――変貌する巨大情報機関 (ハヤカワ・ノンフィクション文庫) | マーク マゼッティ, Mark Mazzetti, 小谷 賢, 池田  美紀 |本 | 通販 | Amazon">
            <a:extLst>
              <a:ext uri="{FF2B5EF4-FFF2-40B4-BE49-F238E27FC236}">
                <a16:creationId xmlns:a16="http://schemas.microsoft.com/office/drawing/2014/main" id="{CE402B95-F037-4AE8-BF26-4EA392ED02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958" y="862265"/>
            <a:ext cx="989401" cy="1446434"/>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C0ED8E92-47EA-4389-B2A0-83E4C50FFC7C}"/>
              </a:ext>
            </a:extLst>
          </p:cNvPr>
          <p:cNvSpPr txBox="1"/>
          <p:nvPr/>
        </p:nvSpPr>
        <p:spPr>
          <a:xfrm>
            <a:off x="53743" y="6126672"/>
            <a:ext cx="1491510" cy="253916"/>
          </a:xfrm>
          <a:prstGeom prst="rect">
            <a:avLst/>
          </a:prstGeom>
          <a:noFill/>
        </p:spPr>
        <p:txBody>
          <a:bodyPr wrap="square" rtlCol="0">
            <a:spAutoFit/>
          </a:bodyPr>
          <a:lstStyle/>
          <a:p>
            <a:r>
              <a:rPr lang="ja-JP" altLang="en-US" sz="1050" dirty="0">
                <a:latin typeface="BIZ UDPゴシック" panose="020B0400000000000000" pitchFamily="50" charset="-128"/>
                <a:ea typeface="BIZ UDPゴシック" panose="020B0400000000000000" pitchFamily="50" charset="-128"/>
              </a:rPr>
              <a:t>ステファン・バンデラ</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27" name="矢印: 右 26">
            <a:extLst>
              <a:ext uri="{FF2B5EF4-FFF2-40B4-BE49-F238E27FC236}">
                <a16:creationId xmlns:a16="http://schemas.microsoft.com/office/drawing/2014/main" id="{D45DEF7B-E537-442D-8F4A-101809985F3C}"/>
              </a:ext>
            </a:extLst>
          </p:cNvPr>
          <p:cNvSpPr/>
          <p:nvPr/>
        </p:nvSpPr>
        <p:spPr>
          <a:xfrm rot="5400000">
            <a:off x="4905754" y="4164026"/>
            <a:ext cx="866967" cy="528127"/>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881A6DE8-1CD9-4B67-A9E8-A18904124499}"/>
              </a:ext>
            </a:extLst>
          </p:cNvPr>
          <p:cNvSpPr txBox="1"/>
          <p:nvPr/>
        </p:nvSpPr>
        <p:spPr>
          <a:xfrm>
            <a:off x="4348339" y="4845111"/>
            <a:ext cx="2086257"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アメリカ政界への浸透</a:t>
            </a:r>
          </a:p>
        </p:txBody>
      </p:sp>
      <p:pic>
        <p:nvPicPr>
          <p:cNvPr id="2064" name="Picture 16" descr="オットー・スコルツェニー - Wikipedia">
            <a:extLst>
              <a:ext uri="{FF2B5EF4-FFF2-40B4-BE49-F238E27FC236}">
                <a16:creationId xmlns:a16="http://schemas.microsoft.com/office/drawing/2014/main" id="{C8A0EAC3-2D25-4D20-B614-34C674009E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669" y="2869762"/>
            <a:ext cx="981620" cy="1374268"/>
          </a:xfrm>
          <a:prstGeom prst="rect">
            <a:avLst/>
          </a:prstGeom>
          <a:noFill/>
          <a:extLst>
            <a:ext uri="{909E8E84-426E-40DD-AFC4-6F175D3DCCD1}">
              <a14:hiddenFill xmlns:a14="http://schemas.microsoft.com/office/drawing/2010/main">
                <a:solidFill>
                  <a:srgbClr val="FFFFFF"/>
                </a:solidFill>
              </a14:hiddenFill>
            </a:ext>
          </a:extLst>
        </p:spPr>
      </p:pic>
      <p:sp>
        <p:nvSpPr>
          <p:cNvPr id="62" name="四角形: 角を丸くする 61">
            <a:extLst>
              <a:ext uri="{FF2B5EF4-FFF2-40B4-BE49-F238E27FC236}">
                <a16:creationId xmlns:a16="http://schemas.microsoft.com/office/drawing/2014/main" id="{9BC4076F-2EF2-42A0-BC1B-F959C0DBA635}"/>
              </a:ext>
            </a:extLst>
          </p:cNvPr>
          <p:cNvSpPr/>
          <p:nvPr/>
        </p:nvSpPr>
        <p:spPr>
          <a:xfrm>
            <a:off x="246625" y="4367937"/>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BIZ UDPゴシック" panose="020B0400000000000000" pitchFamily="50" charset="-128"/>
                <a:ea typeface="BIZ UDPゴシック" panose="020B0400000000000000" pitchFamily="50" charset="-128"/>
              </a:rPr>
              <a:t>反共組織</a:t>
            </a:r>
            <a:endParaRPr kumimoji="1" lang="ja-JP" altLang="en-US" sz="1200" dirty="0">
              <a:solidFill>
                <a:schemeClr val="tx1"/>
              </a:solidFill>
              <a:latin typeface="BIZ UDPゴシック" panose="020B0400000000000000" pitchFamily="50" charset="-128"/>
              <a:ea typeface="BIZ UDPゴシック" panose="020B0400000000000000" pitchFamily="50" charset="-128"/>
            </a:endParaRPr>
          </a:p>
        </p:txBody>
      </p:sp>
      <p:cxnSp>
        <p:nvCxnSpPr>
          <p:cNvPr id="53" name="コネクタ: カギ線 52">
            <a:extLst>
              <a:ext uri="{FF2B5EF4-FFF2-40B4-BE49-F238E27FC236}">
                <a16:creationId xmlns:a16="http://schemas.microsoft.com/office/drawing/2014/main" id="{9612A7A8-3E57-433F-BEF2-E79080914022}"/>
              </a:ext>
            </a:extLst>
          </p:cNvPr>
          <p:cNvCxnSpPr>
            <a:stCxn id="16" idx="3"/>
            <a:endCxn id="30" idx="1"/>
          </p:cNvCxnSpPr>
          <p:nvPr/>
        </p:nvCxnSpPr>
        <p:spPr>
          <a:xfrm>
            <a:off x="1323548" y="598697"/>
            <a:ext cx="326721" cy="198757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6FD9388-A2D8-40C1-9B03-F1FD77197EE2}"/>
              </a:ext>
            </a:extLst>
          </p:cNvPr>
          <p:cNvCxnSpPr>
            <a:cxnSpLocks/>
            <a:stCxn id="62" idx="3"/>
            <a:endCxn id="30" idx="1"/>
          </p:cNvCxnSpPr>
          <p:nvPr/>
        </p:nvCxnSpPr>
        <p:spPr>
          <a:xfrm flipV="1">
            <a:off x="1333710" y="2586269"/>
            <a:ext cx="316559" cy="19774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E194CD1-17C1-4140-B839-A19B262A8653}"/>
              </a:ext>
            </a:extLst>
          </p:cNvPr>
          <p:cNvCxnSpPr>
            <a:cxnSpLocks/>
          </p:cNvCxnSpPr>
          <p:nvPr/>
        </p:nvCxnSpPr>
        <p:spPr>
          <a:xfrm>
            <a:off x="1316022" y="2595425"/>
            <a:ext cx="180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0" name="コネクタ: カギ線 1029">
            <a:extLst>
              <a:ext uri="{FF2B5EF4-FFF2-40B4-BE49-F238E27FC236}">
                <a16:creationId xmlns:a16="http://schemas.microsoft.com/office/drawing/2014/main" id="{06D5E6AA-5C94-4633-BEB9-5BF2CBE95A6F}"/>
              </a:ext>
            </a:extLst>
          </p:cNvPr>
          <p:cNvCxnSpPr>
            <a:endCxn id="2058" idx="3"/>
          </p:cNvCxnSpPr>
          <p:nvPr/>
        </p:nvCxnSpPr>
        <p:spPr>
          <a:xfrm rot="5400000">
            <a:off x="8779322" y="4515612"/>
            <a:ext cx="1670222" cy="1974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2" name="コネクタ: カギ線 1031">
            <a:extLst>
              <a:ext uri="{FF2B5EF4-FFF2-40B4-BE49-F238E27FC236}">
                <a16:creationId xmlns:a16="http://schemas.microsoft.com/office/drawing/2014/main" id="{F32B8E08-735B-4FF8-A090-AF81E7B666A0}"/>
              </a:ext>
            </a:extLst>
          </p:cNvPr>
          <p:cNvCxnSpPr>
            <a:cxnSpLocks/>
          </p:cNvCxnSpPr>
          <p:nvPr/>
        </p:nvCxnSpPr>
        <p:spPr>
          <a:xfrm>
            <a:off x="6711311" y="3607746"/>
            <a:ext cx="1501004" cy="1253827"/>
          </a:xfrm>
          <a:prstGeom prst="bentConnector3">
            <a:avLst>
              <a:gd name="adj1" fmla="val 27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F64DC424-1E5D-4808-98E1-CE9DA9E85FC1}"/>
              </a:ext>
            </a:extLst>
          </p:cNvPr>
          <p:cNvSpPr txBox="1"/>
          <p:nvPr/>
        </p:nvSpPr>
        <p:spPr>
          <a:xfrm>
            <a:off x="4389649" y="5607867"/>
            <a:ext cx="2086257" cy="830997"/>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全米大陸安全保障協議会</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自由防衛協議会</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アメリカ安全保障協議会</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ウェスタンゴール</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036" name="四角形: 角を丸くする 1035">
            <a:extLst>
              <a:ext uri="{FF2B5EF4-FFF2-40B4-BE49-F238E27FC236}">
                <a16:creationId xmlns:a16="http://schemas.microsoft.com/office/drawing/2014/main" id="{F76E52E3-7A89-4E54-848D-79C890DFD5CB}"/>
              </a:ext>
            </a:extLst>
          </p:cNvPr>
          <p:cNvSpPr/>
          <p:nvPr/>
        </p:nvSpPr>
        <p:spPr>
          <a:xfrm>
            <a:off x="86202" y="289248"/>
            <a:ext cx="1491510" cy="6165809"/>
          </a:xfrm>
          <a:prstGeom prst="roundRect">
            <a:avLst>
              <a:gd name="adj" fmla="val 728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7" name="矢印: 左 1036">
            <a:extLst>
              <a:ext uri="{FF2B5EF4-FFF2-40B4-BE49-F238E27FC236}">
                <a16:creationId xmlns:a16="http://schemas.microsoft.com/office/drawing/2014/main" id="{CE41609B-6F7D-470F-B441-10E41A117539}"/>
              </a:ext>
            </a:extLst>
          </p:cNvPr>
          <p:cNvSpPr/>
          <p:nvPr/>
        </p:nvSpPr>
        <p:spPr>
          <a:xfrm>
            <a:off x="1577712" y="5781601"/>
            <a:ext cx="284751" cy="2769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79AC4E40-C006-4B29-90FB-34BB1408E17D}"/>
              </a:ext>
            </a:extLst>
          </p:cNvPr>
          <p:cNvSpPr txBox="1"/>
          <p:nvPr/>
        </p:nvSpPr>
        <p:spPr>
          <a:xfrm>
            <a:off x="3096155" y="4763279"/>
            <a:ext cx="1019610"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韓国</a:t>
            </a:r>
            <a:r>
              <a:rPr kumimoji="1" lang="en-US" altLang="ja-JP" sz="1400" dirty="0">
                <a:latin typeface="BIZ UDPゴシック" panose="020B0400000000000000" pitchFamily="50" charset="-128"/>
                <a:ea typeface="BIZ UDPゴシック" panose="020B0400000000000000" pitchFamily="50" charset="-128"/>
              </a:rPr>
              <a:t>CIA</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89" name="テキスト ボックス 88">
            <a:extLst>
              <a:ext uri="{FF2B5EF4-FFF2-40B4-BE49-F238E27FC236}">
                <a16:creationId xmlns:a16="http://schemas.microsoft.com/office/drawing/2014/main" id="{0880BCE3-4733-41E7-AD47-6396B552743A}"/>
              </a:ext>
            </a:extLst>
          </p:cNvPr>
          <p:cNvSpPr txBox="1"/>
          <p:nvPr/>
        </p:nvSpPr>
        <p:spPr>
          <a:xfrm>
            <a:off x="2025711" y="4604245"/>
            <a:ext cx="987852" cy="523220"/>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軍統系</a:t>
            </a:r>
            <a:endParaRPr lang="en-US" altLang="ja-JP" sz="1400" dirty="0">
              <a:latin typeface="BIZ UDPゴシック" panose="020B0400000000000000" pitchFamily="50" charset="-128"/>
              <a:ea typeface="BIZ UDPゴシック" panose="020B0400000000000000" pitchFamily="50" charset="-128"/>
            </a:endParaRPr>
          </a:p>
          <a:p>
            <a:pPr algn="ctr"/>
            <a:r>
              <a:rPr kumimoji="1" lang="en-US" altLang="ja-JP" sz="1400" dirty="0">
                <a:latin typeface="BIZ UDPゴシック" panose="020B0400000000000000" pitchFamily="50" charset="-128"/>
                <a:ea typeface="BIZ UDPゴシック" panose="020B0400000000000000" pitchFamily="50" charset="-128"/>
              </a:rPr>
              <a:t>CC</a:t>
            </a:r>
            <a:r>
              <a:rPr lang="ja-JP" altLang="en-US" sz="1400" dirty="0">
                <a:latin typeface="BIZ UDPゴシック" panose="020B0400000000000000" pitchFamily="50" charset="-128"/>
                <a:ea typeface="BIZ UDPゴシック" panose="020B0400000000000000" pitchFamily="50" charset="-128"/>
              </a:rPr>
              <a:t>団系</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1041" name="コネクタ: カギ線 1040">
            <a:extLst>
              <a:ext uri="{FF2B5EF4-FFF2-40B4-BE49-F238E27FC236}">
                <a16:creationId xmlns:a16="http://schemas.microsoft.com/office/drawing/2014/main" id="{6DFFA503-E791-4AAD-BE68-0769EE32BD04}"/>
              </a:ext>
            </a:extLst>
          </p:cNvPr>
          <p:cNvCxnSpPr>
            <a:stCxn id="35" idx="2"/>
            <a:endCxn id="88" idx="0"/>
          </p:cNvCxnSpPr>
          <p:nvPr/>
        </p:nvCxnSpPr>
        <p:spPr>
          <a:xfrm rot="5400000">
            <a:off x="3633531" y="3974358"/>
            <a:ext cx="761350" cy="81649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3" name="直線矢印コネクタ 1042">
            <a:extLst>
              <a:ext uri="{FF2B5EF4-FFF2-40B4-BE49-F238E27FC236}">
                <a16:creationId xmlns:a16="http://schemas.microsoft.com/office/drawing/2014/main" id="{5358094C-0DA0-4E46-B03B-614D5E539D86}"/>
              </a:ext>
            </a:extLst>
          </p:cNvPr>
          <p:cNvCxnSpPr>
            <a:endCxn id="89" idx="0"/>
          </p:cNvCxnSpPr>
          <p:nvPr/>
        </p:nvCxnSpPr>
        <p:spPr>
          <a:xfrm>
            <a:off x="2518185" y="3990833"/>
            <a:ext cx="1452" cy="61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直線矢印コネクタ 1044">
            <a:extLst>
              <a:ext uri="{FF2B5EF4-FFF2-40B4-BE49-F238E27FC236}">
                <a16:creationId xmlns:a16="http://schemas.microsoft.com/office/drawing/2014/main" id="{8E8FE01A-4CB4-4F73-987B-172DE7793911}"/>
              </a:ext>
            </a:extLst>
          </p:cNvPr>
          <p:cNvCxnSpPr>
            <a:stCxn id="89" idx="2"/>
          </p:cNvCxnSpPr>
          <p:nvPr/>
        </p:nvCxnSpPr>
        <p:spPr>
          <a:xfrm flipH="1">
            <a:off x="2518185" y="5127465"/>
            <a:ext cx="1452" cy="413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DD9FECE-CCB9-4921-935E-874825E235CB}"/>
              </a:ext>
            </a:extLst>
          </p:cNvPr>
          <p:cNvCxnSpPr/>
          <p:nvPr/>
        </p:nvCxnSpPr>
        <p:spPr>
          <a:xfrm flipH="1">
            <a:off x="3549268" y="5103029"/>
            <a:ext cx="1452" cy="413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6" name="テキスト ボックス 1045">
            <a:extLst>
              <a:ext uri="{FF2B5EF4-FFF2-40B4-BE49-F238E27FC236}">
                <a16:creationId xmlns:a16="http://schemas.microsoft.com/office/drawing/2014/main" id="{2BFCB54B-AC00-4096-8B21-53B49B79DB4E}"/>
              </a:ext>
            </a:extLst>
          </p:cNvPr>
          <p:cNvSpPr txBox="1"/>
          <p:nvPr/>
        </p:nvSpPr>
        <p:spPr>
          <a:xfrm>
            <a:off x="10923434" y="4624978"/>
            <a:ext cx="461665" cy="1281300"/>
          </a:xfrm>
          <a:prstGeom prst="rect">
            <a:avLst/>
          </a:prstGeom>
          <a:noFill/>
          <a:ln>
            <a:solidFill>
              <a:srgbClr val="FF0000"/>
            </a:solidFill>
          </a:ln>
        </p:spPr>
        <p:txBody>
          <a:bodyPr vert="eaVert"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自由民主党</a:t>
            </a:r>
          </a:p>
        </p:txBody>
      </p:sp>
      <p:cxnSp>
        <p:nvCxnSpPr>
          <p:cNvPr id="1048" name="コネクタ: カギ線 1047">
            <a:extLst>
              <a:ext uri="{FF2B5EF4-FFF2-40B4-BE49-F238E27FC236}">
                <a16:creationId xmlns:a16="http://schemas.microsoft.com/office/drawing/2014/main" id="{5A2FD00F-8439-4D6D-AA25-67AD54B27391}"/>
              </a:ext>
            </a:extLst>
          </p:cNvPr>
          <p:cNvCxnSpPr>
            <a:cxnSpLocks/>
            <a:stCxn id="2054" idx="3"/>
            <a:endCxn id="1046" idx="0"/>
          </p:cNvCxnSpPr>
          <p:nvPr/>
        </p:nvCxnSpPr>
        <p:spPr>
          <a:xfrm>
            <a:off x="10000976" y="2628144"/>
            <a:ext cx="1153291" cy="19968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0" name="直線コネクタ 1059">
            <a:extLst>
              <a:ext uri="{FF2B5EF4-FFF2-40B4-BE49-F238E27FC236}">
                <a16:creationId xmlns:a16="http://schemas.microsoft.com/office/drawing/2014/main" id="{C0544A63-022A-4A56-BB15-BA122FE1DD7A}"/>
              </a:ext>
            </a:extLst>
          </p:cNvPr>
          <p:cNvCxnSpPr/>
          <p:nvPr/>
        </p:nvCxnSpPr>
        <p:spPr>
          <a:xfrm>
            <a:off x="8576209" y="2967135"/>
            <a:ext cx="25780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2" name="直線コネクタ 1061">
            <a:extLst>
              <a:ext uri="{FF2B5EF4-FFF2-40B4-BE49-F238E27FC236}">
                <a16:creationId xmlns:a16="http://schemas.microsoft.com/office/drawing/2014/main" id="{506A3904-D791-456C-9B88-F4CB9C924913}"/>
              </a:ext>
            </a:extLst>
          </p:cNvPr>
          <p:cNvCxnSpPr/>
          <p:nvPr/>
        </p:nvCxnSpPr>
        <p:spPr>
          <a:xfrm>
            <a:off x="9515699" y="5607867"/>
            <a:ext cx="1407735" cy="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3D6F971C-8EAA-42B8-BE1F-06DE0816CD4D}"/>
              </a:ext>
            </a:extLst>
          </p:cNvPr>
          <p:cNvSpPr txBox="1"/>
          <p:nvPr/>
        </p:nvSpPr>
        <p:spPr>
          <a:xfrm>
            <a:off x="10637573" y="1150859"/>
            <a:ext cx="1019610" cy="1384995"/>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上海人脈</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特務機関</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憲兵隊</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陸海軍</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興亜院</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昭和通商</a:t>
            </a:r>
            <a:endParaRPr kumimoji="1" lang="en-US" altLang="ja-JP" sz="1400" dirty="0">
              <a:latin typeface="BIZ UDPゴシック" panose="020B0400000000000000" pitchFamily="50" charset="-128"/>
              <a:ea typeface="BIZ UDPゴシック" panose="020B0400000000000000" pitchFamily="50" charset="-128"/>
            </a:endParaRPr>
          </a:p>
        </p:txBody>
      </p:sp>
      <p:cxnSp>
        <p:nvCxnSpPr>
          <p:cNvPr id="1065" name="直線矢印コネクタ 1064">
            <a:extLst>
              <a:ext uri="{FF2B5EF4-FFF2-40B4-BE49-F238E27FC236}">
                <a16:creationId xmlns:a16="http://schemas.microsoft.com/office/drawing/2014/main" id="{DA624806-F7D4-4AB7-ADF8-E040DFF5B6A9}"/>
              </a:ext>
            </a:extLst>
          </p:cNvPr>
          <p:cNvCxnSpPr>
            <a:cxnSpLocks/>
            <a:stCxn id="120" idx="1"/>
          </p:cNvCxnSpPr>
          <p:nvPr/>
        </p:nvCxnSpPr>
        <p:spPr>
          <a:xfrm flipH="1" flipV="1">
            <a:off x="10093224" y="1838132"/>
            <a:ext cx="544349" cy="5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9" name="コネクタ: カギ線 1068">
            <a:extLst>
              <a:ext uri="{FF2B5EF4-FFF2-40B4-BE49-F238E27FC236}">
                <a16:creationId xmlns:a16="http://schemas.microsoft.com/office/drawing/2014/main" id="{E634BB0D-6EE2-4283-B4D4-5E099DF86B89}"/>
              </a:ext>
            </a:extLst>
          </p:cNvPr>
          <p:cNvCxnSpPr>
            <a:stCxn id="120" idx="3"/>
            <a:endCxn id="1046" idx="3"/>
          </p:cNvCxnSpPr>
          <p:nvPr/>
        </p:nvCxnSpPr>
        <p:spPr>
          <a:xfrm flipH="1">
            <a:off x="11385099" y="1843357"/>
            <a:ext cx="272084" cy="3422271"/>
          </a:xfrm>
          <a:prstGeom prst="bentConnector3">
            <a:avLst>
              <a:gd name="adj1" fmla="val -84018"/>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7" name="Picture 8" descr="小林英夫 『満州と自民党』 | 新潮社">
            <a:extLst>
              <a:ext uri="{FF2B5EF4-FFF2-40B4-BE49-F238E27FC236}">
                <a16:creationId xmlns:a16="http://schemas.microsoft.com/office/drawing/2014/main" id="{244D7E2E-A714-43E9-8C46-A3CBF4EDB2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25386" y="4638798"/>
            <a:ext cx="985829" cy="1579505"/>
          </a:xfrm>
          <a:prstGeom prst="rect">
            <a:avLst/>
          </a:prstGeom>
          <a:noFill/>
          <a:extLst>
            <a:ext uri="{909E8E84-426E-40DD-AFC4-6F175D3DCCD1}">
              <a14:hiddenFill xmlns:a14="http://schemas.microsoft.com/office/drawing/2010/main">
                <a:solidFill>
                  <a:srgbClr val="FFFFFF"/>
                </a:solidFill>
              </a14:hiddenFill>
            </a:ext>
          </a:extLst>
        </p:spPr>
      </p:pic>
      <p:cxnSp>
        <p:nvCxnSpPr>
          <p:cNvPr id="1079" name="直線矢印コネクタ 1078">
            <a:extLst>
              <a:ext uri="{FF2B5EF4-FFF2-40B4-BE49-F238E27FC236}">
                <a16:creationId xmlns:a16="http://schemas.microsoft.com/office/drawing/2014/main" id="{EC2BC79F-65AA-40B6-A3A0-2EB6361E082D}"/>
              </a:ext>
            </a:extLst>
          </p:cNvPr>
          <p:cNvCxnSpPr/>
          <p:nvPr/>
        </p:nvCxnSpPr>
        <p:spPr>
          <a:xfrm>
            <a:off x="7255315" y="3607746"/>
            <a:ext cx="0" cy="1253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0" name="テキスト ボックス 1079">
            <a:extLst>
              <a:ext uri="{FF2B5EF4-FFF2-40B4-BE49-F238E27FC236}">
                <a16:creationId xmlns:a16="http://schemas.microsoft.com/office/drawing/2014/main" id="{FBE68FAF-933E-4A9F-87CF-15431F4E89BA}"/>
              </a:ext>
            </a:extLst>
          </p:cNvPr>
          <p:cNvSpPr txBox="1"/>
          <p:nvPr/>
        </p:nvSpPr>
        <p:spPr>
          <a:xfrm>
            <a:off x="6516490" y="4955663"/>
            <a:ext cx="1737135" cy="1477328"/>
          </a:xfrm>
          <a:prstGeom prst="rect">
            <a:avLst/>
          </a:prstGeom>
          <a:noFill/>
        </p:spPr>
        <p:txBody>
          <a:bodyPr wrap="square" rtlCol="0">
            <a:spAutoFit/>
          </a:bodyPr>
          <a:lstStyle/>
          <a:p>
            <a:pPr algn="ctr"/>
            <a:r>
              <a:rPr kumimoji="1" lang="en-US" altLang="ja-JP" sz="1000" dirty="0">
                <a:latin typeface="BIZ UDPゴシック" panose="020B0400000000000000" pitchFamily="50" charset="-128"/>
                <a:ea typeface="BIZ UDPゴシック" panose="020B0400000000000000" pitchFamily="50" charset="-128"/>
              </a:rPr>
              <a:t>1967</a:t>
            </a:r>
            <a:r>
              <a:rPr kumimoji="1" lang="ja-JP" altLang="en-US" sz="1000" dirty="0">
                <a:latin typeface="BIZ UDPゴシック" panose="020B0400000000000000" pitchFamily="50" charset="-128"/>
                <a:ea typeface="BIZ UDPゴシック" panose="020B0400000000000000" pitchFamily="50" charset="-128"/>
              </a:rPr>
              <a:t>年</a:t>
            </a:r>
            <a:r>
              <a:rPr kumimoji="1" lang="en-US" altLang="ja-JP" sz="1000" dirty="0">
                <a:latin typeface="BIZ UDPゴシック" panose="020B0400000000000000" pitchFamily="50" charset="-128"/>
                <a:ea typeface="BIZ UDPゴシック" panose="020B0400000000000000" pitchFamily="50" charset="-128"/>
              </a:rPr>
              <a:t>7</a:t>
            </a:r>
            <a:r>
              <a:rPr kumimoji="1" lang="ja-JP" altLang="en-US" sz="1000" dirty="0">
                <a:latin typeface="BIZ UDPゴシック" panose="020B0400000000000000" pitchFamily="50" charset="-128"/>
                <a:ea typeface="BIZ UDPゴシック" panose="020B0400000000000000" pitchFamily="50" charset="-128"/>
              </a:rPr>
              <a:t>月＠本栖湖</a:t>
            </a:r>
            <a:endParaRPr kumimoji="1"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文鮮明</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白井為雄</a:t>
            </a:r>
            <a:endParaRPr kumimoji="1"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久保木修己</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笹川良一</a:t>
            </a:r>
            <a:endParaRPr kumimoji="1"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・反共と統一協会の統合</a:t>
            </a:r>
            <a:endParaRPr lang="en-US" altLang="ja-JP" sz="1000" dirty="0">
              <a:latin typeface="BIZ UDPゴシック" panose="020B0400000000000000" pitchFamily="50" charset="-128"/>
              <a:ea typeface="BIZ UDPゴシック" panose="020B0400000000000000" pitchFamily="50" charset="-128"/>
            </a:endParaRPr>
          </a:p>
          <a:p>
            <a:r>
              <a:rPr kumimoji="1" lang="ja-JP" altLang="en-US" sz="1000" dirty="0">
                <a:latin typeface="BIZ UDPゴシック" panose="020B0400000000000000" pitchFamily="50" charset="-128"/>
                <a:ea typeface="BIZ UDPゴシック" panose="020B0400000000000000" pitchFamily="50" charset="-128"/>
              </a:rPr>
              <a:t>・右翼、暴力組織、勝共連合</a:t>
            </a:r>
            <a:endParaRPr kumimoji="1"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　　　　　　　　↓</a:t>
            </a:r>
            <a:endParaRPr lang="en-US" altLang="ja-JP" sz="1000" dirty="0">
              <a:latin typeface="BIZ UDPゴシック" panose="020B0400000000000000" pitchFamily="50" charset="-128"/>
              <a:ea typeface="BIZ UDPゴシック" panose="020B0400000000000000" pitchFamily="50" charset="-128"/>
            </a:endParaRPr>
          </a:p>
          <a:p>
            <a:r>
              <a:rPr kumimoji="1" lang="ja-JP" altLang="en-US" sz="1000" dirty="0">
                <a:latin typeface="BIZ UDPゴシック" panose="020B0400000000000000" pitchFamily="50" charset="-128"/>
                <a:ea typeface="BIZ UDPゴシック" panose="020B0400000000000000" pitchFamily="50" charset="-128"/>
              </a:rPr>
              <a:t>世界反共連合＠日本大会</a:t>
            </a:r>
            <a:endParaRPr kumimoji="1" lang="en-US" altLang="ja-JP"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532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C57EB72F-394F-4A43-9FEF-E0BEA83AD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4757357"/>
            <a:ext cx="5848350" cy="195262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2A93B597-7B84-4F6F-BC32-B411903D90E3}"/>
              </a:ext>
            </a:extLst>
          </p:cNvPr>
          <p:cNvSpPr txBox="1"/>
          <p:nvPr/>
        </p:nvSpPr>
        <p:spPr>
          <a:xfrm>
            <a:off x="1620611" y="6200348"/>
            <a:ext cx="3102428" cy="338554"/>
          </a:xfrm>
          <a:prstGeom prst="rect">
            <a:avLst/>
          </a:prstGeom>
          <a:noFill/>
        </p:spPr>
        <p:txBody>
          <a:bodyPr wrap="square" rtlCol="0">
            <a:spAutoFit/>
          </a:bodyPr>
          <a:lstStyle/>
          <a:p>
            <a:pPr algn="ctr"/>
            <a:r>
              <a:rPr kumimoji="1" lang="en-US" altLang="ja-JP" sz="1600" b="1" dirty="0">
                <a:solidFill>
                  <a:schemeClr val="bg1"/>
                </a:solidFill>
                <a:latin typeface="BIZ UDP明朝 Medium" panose="02020500000000000000" pitchFamily="18" charset="-128"/>
                <a:ea typeface="BIZ UDP明朝 Medium" panose="02020500000000000000" pitchFamily="18" charset="-128"/>
              </a:rPr>
              <a:t>RC135C</a:t>
            </a:r>
            <a:r>
              <a:rPr kumimoji="1" lang="ja-JP" altLang="en-US" sz="1600" b="1" dirty="0">
                <a:solidFill>
                  <a:schemeClr val="bg1"/>
                </a:solidFill>
                <a:latin typeface="BIZ UDP明朝 Medium" panose="02020500000000000000" pitchFamily="18" charset="-128"/>
                <a:ea typeface="BIZ UDP明朝 Medium" panose="02020500000000000000" pitchFamily="18" charset="-128"/>
              </a:rPr>
              <a:t>　と</a:t>
            </a:r>
            <a:r>
              <a:rPr kumimoji="1" lang="en-US" altLang="ja-JP" sz="1600" b="1" dirty="0">
                <a:solidFill>
                  <a:schemeClr val="bg1"/>
                </a:solidFill>
                <a:latin typeface="BIZ UDP明朝 Medium" panose="02020500000000000000" pitchFamily="18" charset="-128"/>
                <a:ea typeface="BIZ UDP明朝 Medium" panose="02020500000000000000" pitchFamily="18" charset="-128"/>
              </a:rPr>
              <a:t>RC135W</a:t>
            </a:r>
            <a:endParaRPr kumimoji="1" lang="ja-JP" altLang="en-US" sz="1600" b="1" dirty="0">
              <a:solidFill>
                <a:schemeClr val="bg1"/>
              </a:solidFill>
              <a:latin typeface="BIZ UDP明朝 Medium" panose="02020500000000000000" pitchFamily="18" charset="-128"/>
              <a:ea typeface="BIZ UDP明朝 Medium" panose="02020500000000000000" pitchFamily="18" charset="-128"/>
            </a:endParaRPr>
          </a:p>
        </p:txBody>
      </p:sp>
      <p:pic>
        <p:nvPicPr>
          <p:cNvPr id="11270" name="Picture 6" descr="表敬を受ける安倍総理大臣">
            <a:extLst>
              <a:ext uri="{FF2B5EF4-FFF2-40B4-BE49-F238E27FC236}">
                <a16:creationId xmlns:a16="http://schemas.microsoft.com/office/drawing/2014/main" id="{9BE8950F-BA34-4B78-AE66-AB3969FD3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607" y="4273417"/>
            <a:ext cx="3495508" cy="252675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97D7CA49-5D8C-46F9-A77E-401D9825E089}"/>
              </a:ext>
            </a:extLst>
          </p:cNvPr>
          <p:cNvPicPr>
            <a:picLocks noChangeAspect="1"/>
          </p:cNvPicPr>
          <p:nvPr/>
        </p:nvPicPr>
        <p:blipFill>
          <a:blip r:embed="rId4"/>
          <a:stretch>
            <a:fillRect/>
          </a:stretch>
        </p:blipFill>
        <p:spPr>
          <a:xfrm>
            <a:off x="7478607" y="1077560"/>
            <a:ext cx="3495508" cy="3143508"/>
          </a:xfrm>
          <a:prstGeom prst="rect">
            <a:avLst/>
          </a:prstGeom>
        </p:spPr>
      </p:pic>
      <p:sp>
        <p:nvSpPr>
          <p:cNvPr id="10" name="テキスト ボックス 9">
            <a:extLst>
              <a:ext uri="{FF2B5EF4-FFF2-40B4-BE49-F238E27FC236}">
                <a16:creationId xmlns:a16="http://schemas.microsoft.com/office/drawing/2014/main" id="{0F014844-AB4E-4425-BF11-0C6AE5FFF9CA}"/>
              </a:ext>
            </a:extLst>
          </p:cNvPr>
          <p:cNvSpPr txBox="1"/>
          <p:nvPr/>
        </p:nvSpPr>
        <p:spPr>
          <a:xfrm>
            <a:off x="8434222" y="4273417"/>
            <a:ext cx="2253343" cy="369332"/>
          </a:xfrm>
          <a:prstGeom prst="rect">
            <a:avLst/>
          </a:prstGeom>
          <a:noFill/>
        </p:spPr>
        <p:txBody>
          <a:bodyPr wrap="square" rtlCol="0">
            <a:spAutoFit/>
          </a:bodyPr>
          <a:lstStyle/>
          <a:p>
            <a:r>
              <a:rPr kumimoji="1" lang="en-US" altLang="ja-JP" dirty="0"/>
              <a:t>2020</a:t>
            </a:r>
            <a:r>
              <a:rPr kumimoji="1" lang="ja-JP" altLang="en-US" dirty="0"/>
              <a:t>年</a:t>
            </a:r>
            <a:r>
              <a:rPr kumimoji="1" lang="en-US" altLang="ja-JP" dirty="0"/>
              <a:t>8</a:t>
            </a:r>
            <a:r>
              <a:rPr kumimoji="1" lang="ja-JP" altLang="en-US" dirty="0"/>
              <a:t>月</a:t>
            </a:r>
            <a:r>
              <a:rPr kumimoji="1" lang="en-US" altLang="ja-JP" dirty="0"/>
              <a:t>27</a:t>
            </a:r>
            <a:r>
              <a:rPr kumimoji="1" lang="ja-JP" altLang="en-US" dirty="0"/>
              <a:t>日</a:t>
            </a:r>
          </a:p>
        </p:txBody>
      </p:sp>
      <p:sp>
        <p:nvSpPr>
          <p:cNvPr id="14" name="テキスト ボックス 13">
            <a:extLst>
              <a:ext uri="{FF2B5EF4-FFF2-40B4-BE49-F238E27FC236}">
                <a16:creationId xmlns:a16="http://schemas.microsoft.com/office/drawing/2014/main" id="{6DDBA162-8C99-4C62-901D-85929226DE4E}"/>
              </a:ext>
            </a:extLst>
          </p:cNvPr>
          <p:cNvSpPr txBox="1"/>
          <p:nvPr/>
        </p:nvSpPr>
        <p:spPr>
          <a:xfrm>
            <a:off x="9111462" y="766947"/>
            <a:ext cx="1862654" cy="338554"/>
          </a:xfrm>
          <a:prstGeom prst="rect">
            <a:avLst/>
          </a:prstGeom>
          <a:noFill/>
        </p:spPr>
        <p:txBody>
          <a:bodyPr wrap="square" rtlCol="0">
            <a:spAutoFit/>
          </a:bodyPr>
          <a:lstStyle/>
          <a:p>
            <a:pPr algn="ctr"/>
            <a:r>
              <a:rPr kumimoji="1" lang="en-US" altLang="ja-JP" sz="1600" dirty="0">
                <a:latin typeface="BIZ UDP明朝 Medium" panose="02020500000000000000" pitchFamily="18" charset="-128"/>
                <a:ea typeface="BIZ UDP明朝 Medium" panose="02020500000000000000" pitchFamily="18" charset="-128"/>
              </a:rPr>
              <a:t>2020</a:t>
            </a:r>
            <a:r>
              <a:rPr kumimoji="1" lang="ja-JP" altLang="en-US" sz="1600" dirty="0">
                <a:latin typeface="BIZ UDP明朝 Medium" panose="02020500000000000000" pitchFamily="18" charset="-128"/>
                <a:ea typeface="BIZ UDP明朝 Medium" panose="02020500000000000000" pitchFamily="18" charset="-128"/>
              </a:rPr>
              <a:t>年</a:t>
            </a:r>
            <a:r>
              <a:rPr kumimoji="1" lang="en-US" altLang="ja-JP" sz="1600" dirty="0">
                <a:latin typeface="BIZ UDP明朝 Medium" panose="02020500000000000000" pitchFamily="18" charset="-128"/>
                <a:ea typeface="BIZ UDP明朝 Medium" panose="02020500000000000000" pitchFamily="18" charset="-128"/>
              </a:rPr>
              <a:t>12</a:t>
            </a:r>
            <a:r>
              <a:rPr kumimoji="1" lang="ja-JP" altLang="en-US" sz="1600" dirty="0">
                <a:latin typeface="BIZ UDP明朝 Medium" panose="02020500000000000000" pitchFamily="18" charset="-128"/>
                <a:ea typeface="BIZ UDP明朝 Medium" panose="02020500000000000000" pitchFamily="18" charset="-128"/>
              </a:rPr>
              <a:t>月</a:t>
            </a:r>
            <a:r>
              <a:rPr kumimoji="1" lang="en-US" altLang="ja-JP" sz="1600" dirty="0">
                <a:latin typeface="BIZ UDP明朝 Medium" panose="02020500000000000000" pitchFamily="18" charset="-128"/>
                <a:ea typeface="BIZ UDP明朝 Medium" panose="02020500000000000000" pitchFamily="18" charset="-128"/>
              </a:rPr>
              <a:t>8</a:t>
            </a:r>
            <a:r>
              <a:rPr kumimoji="1" lang="ja-JP" altLang="en-US" sz="1600" dirty="0">
                <a:latin typeface="BIZ UDP明朝 Medium" panose="02020500000000000000" pitchFamily="18" charset="-128"/>
                <a:ea typeface="BIZ UDP明朝 Medium" panose="02020500000000000000" pitchFamily="18" charset="-128"/>
              </a:rPr>
              <a:t>日</a:t>
            </a:r>
          </a:p>
        </p:txBody>
      </p:sp>
      <p:sp>
        <p:nvSpPr>
          <p:cNvPr id="16" name="テキスト ボックス 15">
            <a:extLst>
              <a:ext uri="{FF2B5EF4-FFF2-40B4-BE49-F238E27FC236}">
                <a16:creationId xmlns:a16="http://schemas.microsoft.com/office/drawing/2014/main" id="{DEE548E2-8A93-4A4B-A6CD-868F3DD0FD8C}"/>
              </a:ext>
            </a:extLst>
          </p:cNvPr>
          <p:cNvSpPr txBox="1"/>
          <p:nvPr/>
        </p:nvSpPr>
        <p:spPr>
          <a:xfrm rot="20467508">
            <a:off x="6348545" y="2098496"/>
            <a:ext cx="5537972" cy="400110"/>
          </a:xfrm>
          <a:prstGeom prst="rect">
            <a:avLst/>
          </a:prstGeom>
          <a:noFill/>
        </p:spPr>
        <p:txBody>
          <a:bodyPr wrap="square">
            <a:spAutoFit/>
          </a:bodyPr>
          <a:lstStyle/>
          <a:p>
            <a:r>
              <a:rPr lang="en-US" altLang="ja-JP" sz="1000" dirty="0"/>
              <a:t>https://www.spaceforce.mil/News/Article/2451728/japans-office-of-national-space-policy-signs-historic-mou-with-the-us-space-for/</a:t>
            </a:r>
            <a:endParaRPr lang="ja-JP" altLang="en-US" sz="1000" dirty="0"/>
          </a:p>
        </p:txBody>
      </p:sp>
      <p:pic>
        <p:nvPicPr>
          <p:cNvPr id="13" name="図 12">
            <a:extLst>
              <a:ext uri="{FF2B5EF4-FFF2-40B4-BE49-F238E27FC236}">
                <a16:creationId xmlns:a16="http://schemas.microsoft.com/office/drawing/2014/main" id="{830ED188-B9D1-4900-BA3D-C03A3024F561}"/>
              </a:ext>
            </a:extLst>
          </p:cNvPr>
          <p:cNvPicPr>
            <a:picLocks noChangeAspect="1"/>
          </p:cNvPicPr>
          <p:nvPr/>
        </p:nvPicPr>
        <p:blipFill>
          <a:blip r:embed="rId5"/>
          <a:stretch>
            <a:fillRect/>
          </a:stretch>
        </p:blipFill>
        <p:spPr>
          <a:xfrm>
            <a:off x="361016" y="707764"/>
            <a:ext cx="5734984" cy="3998179"/>
          </a:xfrm>
          <a:prstGeom prst="rect">
            <a:avLst/>
          </a:prstGeom>
        </p:spPr>
      </p:pic>
      <p:sp>
        <p:nvSpPr>
          <p:cNvPr id="2" name="テキスト ボックス 1">
            <a:extLst>
              <a:ext uri="{FF2B5EF4-FFF2-40B4-BE49-F238E27FC236}">
                <a16:creationId xmlns:a16="http://schemas.microsoft.com/office/drawing/2014/main" id="{1CA306C5-88D2-4B09-9730-2D92849826E5}"/>
              </a:ext>
            </a:extLst>
          </p:cNvPr>
          <p:cNvSpPr txBox="1"/>
          <p:nvPr/>
        </p:nvSpPr>
        <p:spPr>
          <a:xfrm>
            <a:off x="-145432" y="4705943"/>
            <a:ext cx="3869384" cy="276999"/>
          </a:xfrm>
          <a:prstGeom prst="rect">
            <a:avLst/>
          </a:prstGeom>
          <a:noFill/>
        </p:spPr>
        <p:txBody>
          <a:bodyPr wrap="square" rtlCol="0">
            <a:spAutoFit/>
          </a:bodyPr>
          <a:lstStyle/>
          <a:p>
            <a:pPr algn="ctr"/>
            <a:r>
              <a:rPr kumimoji="1" lang="ja-JP" altLang="en-US" sz="1200" dirty="0">
                <a:solidFill>
                  <a:schemeClr val="bg1"/>
                </a:solidFill>
                <a:latin typeface="BIZ UDP明朝 Medium" panose="02020500000000000000" pitchFamily="18" charset="-128"/>
                <a:ea typeface="BIZ UDP明朝 Medium" panose="02020500000000000000" pitchFamily="18" charset="-128"/>
              </a:rPr>
              <a:t>横田基地を常時記録している人達がいる</a:t>
            </a:r>
          </a:p>
        </p:txBody>
      </p:sp>
      <p:sp>
        <p:nvSpPr>
          <p:cNvPr id="3" name="テキスト ボックス 2">
            <a:extLst>
              <a:ext uri="{FF2B5EF4-FFF2-40B4-BE49-F238E27FC236}">
                <a16:creationId xmlns:a16="http://schemas.microsoft.com/office/drawing/2014/main" id="{7DF494A7-5649-4CD5-8D4E-F6C4808AA61C}"/>
              </a:ext>
            </a:extLst>
          </p:cNvPr>
          <p:cNvSpPr txBox="1"/>
          <p:nvPr/>
        </p:nvSpPr>
        <p:spPr>
          <a:xfrm>
            <a:off x="1066800" y="507001"/>
            <a:ext cx="9907315" cy="338554"/>
          </a:xfrm>
          <a:prstGeom prst="rect">
            <a:avLst/>
          </a:prstGeom>
          <a:noFill/>
        </p:spPr>
        <p:txBody>
          <a:bodyPr wrap="square" rtlCol="0">
            <a:spAutoFit/>
          </a:bodyPr>
          <a:lstStyle/>
          <a:p>
            <a:pPr algn="ctr"/>
            <a:r>
              <a:rPr kumimoji="1" lang="ja-JP" altLang="en-US" sz="1600" dirty="0">
                <a:latin typeface="UD Digi Kyokasho NK-B" panose="02020700000000000000" pitchFamily="18" charset="-128"/>
                <a:ea typeface="UD Digi Kyokasho NK-B" panose="02020700000000000000" pitchFamily="18" charset="-128"/>
              </a:rPr>
              <a:t>米宇宙軍の作戦部長が来日し、準天頂衛星に米軍の光学センサーを搭載する要請。</a:t>
            </a:r>
          </a:p>
        </p:txBody>
      </p:sp>
      <p:sp>
        <p:nvSpPr>
          <p:cNvPr id="18" name="テキスト ボックス 17">
            <a:extLst>
              <a:ext uri="{FF2B5EF4-FFF2-40B4-BE49-F238E27FC236}">
                <a16:creationId xmlns:a16="http://schemas.microsoft.com/office/drawing/2014/main" id="{B57D01A1-32B7-4001-AA41-C674B1FC9266}"/>
              </a:ext>
            </a:extLst>
          </p:cNvPr>
          <p:cNvSpPr txBox="1"/>
          <p:nvPr/>
        </p:nvSpPr>
        <p:spPr>
          <a:xfrm>
            <a:off x="0" y="0"/>
            <a:ext cx="12192000" cy="523220"/>
          </a:xfrm>
          <a:prstGeom prst="rect">
            <a:avLst/>
          </a:prstGeom>
          <a:solidFill>
            <a:srgbClr val="002060"/>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準天頂衛星に米軍の光学センサー搭載という情報</a:t>
            </a:r>
          </a:p>
        </p:txBody>
      </p:sp>
      <p:sp>
        <p:nvSpPr>
          <p:cNvPr id="4" name="テキスト ボックス 3">
            <a:extLst>
              <a:ext uri="{FF2B5EF4-FFF2-40B4-BE49-F238E27FC236}">
                <a16:creationId xmlns:a16="http://schemas.microsoft.com/office/drawing/2014/main" id="{1A352378-0EF1-48FA-7779-29E590374B1D}"/>
              </a:ext>
            </a:extLst>
          </p:cNvPr>
          <p:cNvSpPr txBox="1"/>
          <p:nvPr/>
        </p:nvSpPr>
        <p:spPr>
          <a:xfrm>
            <a:off x="1495124" y="3881973"/>
            <a:ext cx="3466768" cy="307777"/>
          </a:xfrm>
          <a:prstGeom prst="rect">
            <a:avLst/>
          </a:prstGeom>
          <a:noFill/>
        </p:spPr>
        <p:txBody>
          <a:bodyPr wrap="square" rtlCol="0">
            <a:spAutoFit/>
          </a:bodyPr>
          <a:lstStyle/>
          <a:p>
            <a:r>
              <a:rPr kumimoji="1" lang="ja-JP" altLang="en-US" sz="1400" dirty="0">
                <a:solidFill>
                  <a:schemeClr val="bg1"/>
                </a:solidFill>
                <a:latin typeface="BIZ UDPゴシック" panose="020B0400000000000000" pitchFamily="50" charset="-128"/>
                <a:ea typeface="BIZ UDPゴシック" panose="020B0400000000000000" pitchFamily="50" charset="-128"/>
              </a:rPr>
              <a:t>レイモンド宇宙軍作戦部長搭乗機</a:t>
            </a:r>
            <a:r>
              <a:rPr kumimoji="1" lang="en-US" altLang="ja-JP" sz="1400" dirty="0">
                <a:solidFill>
                  <a:schemeClr val="bg1"/>
                </a:solidFill>
                <a:latin typeface="BIZ UDPゴシック" panose="020B0400000000000000" pitchFamily="50" charset="-128"/>
                <a:ea typeface="BIZ UDPゴシック" panose="020B0400000000000000" pitchFamily="50" charset="-128"/>
              </a:rPr>
              <a:t>C-408</a:t>
            </a:r>
            <a:endParaRPr kumimoji="1" lang="ja-JP" altLang="en-US" sz="1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98029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近未来</a:t>
            </a:r>
          </a:p>
        </p:txBody>
      </p:sp>
    </p:spTree>
    <p:extLst>
      <p:ext uri="{BB962C8B-B14F-4D97-AF65-F5344CB8AC3E}">
        <p14:creationId xmlns:p14="http://schemas.microsoft.com/office/powerpoint/2010/main" val="1373808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72253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52510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91855" cy="179185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388749" cy="6351168"/>
          </a:xfrm>
          <a:prstGeom prst="rect">
            <a:avLst/>
          </a:prstGeom>
        </p:spPr>
      </p:pic>
      <p:sp>
        <p:nvSpPr>
          <p:cNvPr id="3" name="テキスト ボックス 2">
            <a:extLst>
              <a:ext uri="{FF2B5EF4-FFF2-40B4-BE49-F238E27FC236}">
                <a16:creationId xmlns:a16="http://schemas.microsoft.com/office/drawing/2014/main" id="{578FAB8B-F900-48E0-B87B-061AB4C178E7}"/>
              </a:ext>
            </a:extLst>
          </p:cNvPr>
          <p:cNvSpPr txBox="1"/>
          <p:nvPr/>
        </p:nvSpPr>
        <p:spPr>
          <a:xfrm rot="440159">
            <a:off x="10587250" y="387489"/>
            <a:ext cx="615553" cy="6331020"/>
          </a:xfrm>
          <a:prstGeom prst="rect">
            <a:avLst/>
          </a:prstGeom>
          <a:noFill/>
        </p:spPr>
        <p:txBody>
          <a:bodyPr vert="eaVert" wrap="square" rtlCol="0">
            <a:spAutoFit/>
          </a:bodyPr>
          <a:lstStyle/>
          <a:p>
            <a:r>
              <a:rPr kumimoji="1" lang="ja-JP" altLang="en-US" sz="2800" b="1" dirty="0">
                <a:solidFill>
                  <a:srgbClr val="002060"/>
                </a:solidFill>
                <a:latin typeface="UD デジタル 教科書体 NK-B" panose="02020700000000000000" pitchFamily="18" charset="-128"/>
                <a:ea typeface="UD デジタル 教科書体 NK-B" panose="02020700000000000000" pitchFamily="18" charset="-128"/>
              </a:rPr>
              <a:t>アンケートにご協力をお願い致します！</a:t>
            </a:r>
          </a:p>
        </p:txBody>
      </p:sp>
    </p:spTree>
    <p:extLst>
      <p:ext uri="{BB962C8B-B14F-4D97-AF65-F5344CB8AC3E}">
        <p14:creationId xmlns:p14="http://schemas.microsoft.com/office/powerpoint/2010/main" val="143389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非公然諜報部隊と特殊作戦群との連携</a:t>
            </a:r>
          </a:p>
        </p:txBody>
      </p:sp>
    </p:spTree>
    <p:extLst>
      <p:ext uri="{BB962C8B-B14F-4D97-AF65-F5344CB8AC3E}">
        <p14:creationId xmlns:p14="http://schemas.microsoft.com/office/powerpoint/2010/main" val="3756013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ウクライナ地上戦～電子戦、無人戦、塹壕戦～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諜報組織との連携による軍中枢への極超音速ミサイル攻撃</a:t>
            </a:r>
          </a:p>
        </p:txBody>
      </p:sp>
      <p:sp>
        <p:nvSpPr>
          <p:cNvPr id="6" name="テキスト ボックス 5">
            <a:extLst>
              <a:ext uri="{FF2B5EF4-FFF2-40B4-BE49-F238E27FC236}">
                <a16:creationId xmlns:a16="http://schemas.microsoft.com/office/drawing/2014/main" id="{2659DEAC-D860-BC54-0B21-91646E96008B}"/>
              </a:ext>
            </a:extLst>
          </p:cNvPr>
          <p:cNvSpPr txBox="1"/>
          <p:nvPr/>
        </p:nvSpPr>
        <p:spPr>
          <a:xfrm>
            <a:off x="1357235" y="988634"/>
            <a:ext cx="8236470" cy="646331"/>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ロシア国防省の報道によると、</a:t>
            </a:r>
            <a:r>
              <a:rPr lang="en-US" altLang="ja-JP" b="0" i="0" dirty="0">
                <a:effectLst/>
                <a:latin typeface="Meiryo" panose="020B0604030504040204" pitchFamily="50" charset="-128"/>
                <a:ea typeface="Meiryo" panose="020B0604030504040204" pitchFamily="50" charset="-128"/>
              </a:rPr>
              <a:t>8</a:t>
            </a:r>
            <a:r>
              <a:rPr lang="ja-JP" altLang="en-US" b="0" i="0" dirty="0">
                <a:effectLst/>
                <a:latin typeface="Meiryo" panose="020B0604030504040204" pitchFamily="50" charset="-128"/>
                <a:ea typeface="Meiryo" panose="020B0604030504040204" pitchFamily="50" charset="-128"/>
              </a:rPr>
              <a:t>月</a:t>
            </a:r>
            <a:r>
              <a:rPr lang="en-US" altLang="ja-JP" b="0" i="0" dirty="0">
                <a:effectLst/>
                <a:latin typeface="Meiryo" panose="020B0604030504040204" pitchFamily="50" charset="-128"/>
                <a:ea typeface="Meiryo" panose="020B0604030504040204" pitchFamily="50" charset="-128"/>
              </a:rPr>
              <a:t>23</a:t>
            </a:r>
            <a:r>
              <a:rPr lang="ja-JP" altLang="en-US" b="0" i="0" dirty="0">
                <a:effectLst/>
                <a:latin typeface="Meiryo" panose="020B0604030504040204" pitchFamily="50" charset="-128"/>
                <a:ea typeface="Meiryo" panose="020B0604030504040204" pitchFamily="50" charset="-128"/>
              </a:rPr>
              <a:t>日から</a:t>
            </a:r>
            <a:r>
              <a:rPr lang="en-US" altLang="ja-JP" b="0" i="0" dirty="0">
                <a:effectLst/>
                <a:latin typeface="Meiryo" panose="020B0604030504040204" pitchFamily="50" charset="-128"/>
                <a:ea typeface="Meiryo" panose="020B0604030504040204" pitchFamily="50" charset="-128"/>
              </a:rPr>
              <a:t>24</a:t>
            </a:r>
            <a:r>
              <a:rPr lang="ja-JP" altLang="en-US" b="0" i="0" dirty="0">
                <a:effectLst/>
                <a:latin typeface="Meiryo" panose="020B0604030504040204" pitchFamily="50" charset="-128"/>
                <a:ea typeface="Meiryo" panose="020B0604030504040204" pitchFamily="50" charset="-128"/>
              </a:rPr>
              <a:t>日の夜、ロシアの高精度兵器による集団攻撃により、ウクライナの司令センターが破壊された。</a:t>
            </a:r>
            <a:endParaRPr lang="ja-JP" altLang="en-US" dirty="0"/>
          </a:p>
        </p:txBody>
      </p:sp>
      <p:pic>
        <p:nvPicPr>
          <p:cNvPr id="2050" name="Picture 2">
            <a:extLst>
              <a:ext uri="{FF2B5EF4-FFF2-40B4-BE49-F238E27FC236}">
                <a16:creationId xmlns:a16="http://schemas.microsoft.com/office/drawing/2014/main" id="{1CA69A36-A2F9-8025-E707-323286D5B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523" y="2202983"/>
            <a:ext cx="52387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1DAE941-7FC7-25D2-5B74-3ECA90D74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435" y="2202983"/>
            <a:ext cx="4762500" cy="368617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F12F835-2193-41E1-A7D0-08F0A0EE8B3D}"/>
              </a:ext>
            </a:extLst>
          </p:cNvPr>
          <p:cNvSpPr txBox="1"/>
          <p:nvPr/>
        </p:nvSpPr>
        <p:spPr>
          <a:xfrm>
            <a:off x="1440929" y="1844930"/>
            <a:ext cx="9802006" cy="369332"/>
          </a:xfrm>
          <a:prstGeom prst="rect">
            <a:avLst/>
          </a:prstGeom>
          <a:noFill/>
        </p:spPr>
        <p:txBody>
          <a:bodyPr wrap="square">
            <a:spAutoFit/>
          </a:bodyPr>
          <a:lstStyle/>
          <a:p>
            <a:r>
              <a:rPr lang="en-US" altLang="ja-JP" b="0" i="0" dirty="0">
                <a:effectLst/>
                <a:latin typeface="Meiryo" panose="020B0604030504040204" pitchFamily="50" charset="-128"/>
                <a:ea typeface="Meiryo" panose="020B0604030504040204" pitchFamily="50" charset="-128"/>
              </a:rPr>
              <a:t>8</a:t>
            </a:r>
            <a:r>
              <a:rPr lang="ja-JP" altLang="en-US" b="0" i="0" dirty="0">
                <a:effectLst/>
                <a:latin typeface="Meiryo" panose="020B0604030504040204" pitchFamily="50" charset="-128"/>
                <a:ea typeface="Meiryo" panose="020B0604030504040204" pitchFamily="50" charset="-128"/>
              </a:rPr>
              <a:t>月</a:t>
            </a:r>
            <a:r>
              <a:rPr lang="en-US" altLang="ja-JP" b="0" i="0" dirty="0">
                <a:effectLst/>
                <a:latin typeface="Meiryo" panose="020B0604030504040204" pitchFamily="50" charset="-128"/>
                <a:ea typeface="Meiryo" panose="020B0604030504040204" pitchFamily="50" charset="-128"/>
              </a:rPr>
              <a:t>19</a:t>
            </a:r>
            <a:r>
              <a:rPr lang="ja-JP" altLang="en-US" b="0" i="0" dirty="0">
                <a:effectLst/>
                <a:latin typeface="Meiryo" panose="020B0604030504040204" pitchFamily="50" charset="-128"/>
                <a:ea typeface="Meiryo" panose="020B0604030504040204" pitchFamily="50" charset="-128"/>
              </a:rPr>
              <a:t>日、ロシア航空宇宙軍はチェルニーヒウへのミサイル攻撃を実施した</a:t>
            </a:r>
            <a:endParaRPr lang="ja-JP" altLang="en-US" dirty="0"/>
          </a:p>
        </p:txBody>
      </p:sp>
      <p:sp>
        <p:nvSpPr>
          <p:cNvPr id="11" name="テキスト ボックス 10">
            <a:extLst>
              <a:ext uri="{FF2B5EF4-FFF2-40B4-BE49-F238E27FC236}">
                <a16:creationId xmlns:a16="http://schemas.microsoft.com/office/drawing/2014/main" id="{EAB94C39-FCD5-F93C-A02C-E23F5E9FFE0B}"/>
              </a:ext>
            </a:extLst>
          </p:cNvPr>
          <p:cNvSpPr txBox="1"/>
          <p:nvPr/>
        </p:nvSpPr>
        <p:spPr>
          <a:xfrm>
            <a:off x="1062271" y="4088011"/>
            <a:ext cx="9520003" cy="2492990"/>
          </a:xfrm>
          <a:prstGeom prst="rect">
            <a:avLst/>
          </a:prstGeom>
          <a:noFill/>
        </p:spPr>
        <p:txBody>
          <a:bodyPr wrap="square">
            <a:spAutoFit/>
          </a:bodyPr>
          <a:lstStyle/>
          <a:p>
            <a:r>
              <a:rPr lang="ja-JP" altLang="en-US" sz="1200" b="0" i="0" dirty="0">
                <a:solidFill>
                  <a:srgbClr val="C00000"/>
                </a:solidFill>
                <a:effectLst/>
                <a:latin typeface="Meiryo" panose="020B0604030504040204" pitchFamily="50" charset="-128"/>
                <a:ea typeface="Meiryo" panose="020B0604030504040204" pitchFamily="50" charset="-128"/>
              </a:rPr>
              <a:t>演劇劇場の通りを挟んだ向かい側に、主要情報総局の本部があった。そしてまさにそのとき、バルト三国とポーランドからのウクライナ国軍</a:t>
            </a:r>
            <a:r>
              <a:rPr lang="en-US" altLang="ja-JP" sz="1200" b="0" i="0" dirty="0">
                <a:solidFill>
                  <a:srgbClr val="C00000"/>
                </a:solidFill>
                <a:effectLst/>
                <a:latin typeface="Meiryo" panose="020B0604030504040204" pitchFamily="50" charset="-128"/>
                <a:ea typeface="Meiryo" panose="020B0604030504040204" pitchFamily="50" charset="-128"/>
              </a:rPr>
              <a:t>MTR</a:t>
            </a:r>
            <a:r>
              <a:rPr lang="ja-JP" altLang="en-US" sz="1200" b="0" i="0" dirty="0">
                <a:solidFill>
                  <a:srgbClr val="C00000"/>
                </a:solidFill>
                <a:effectLst/>
                <a:latin typeface="Meiryo" panose="020B0604030504040204" pitchFamily="50" charset="-128"/>
                <a:ea typeface="Meiryo" panose="020B0604030504040204" pitchFamily="50" charset="-128"/>
              </a:rPr>
              <a:t>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の将校の会議が開かれていた。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関係者からの情報によると、この会議では、</a:t>
            </a:r>
            <a:r>
              <a:rPr lang="en-US" altLang="ja-JP" sz="1200" b="0" i="0" dirty="0">
                <a:solidFill>
                  <a:srgbClr val="C00000"/>
                </a:solidFill>
                <a:effectLst/>
                <a:latin typeface="Meiryo" panose="020B0604030504040204" pitchFamily="50" charset="-128"/>
                <a:ea typeface="Meiryo" panose="020B0604030504040204" pitchFamily="50" charset="-128"/>
              </a:rPr>
              <a:t>DRG</a:t>
            </a:r>
            <a:r>
              <a:rPr lang="ja-JP" altLang="en-US" sz="1200" b="0" i="0" dirty="0">
                <a:solidFill>
                  <a:srgbClr val="C00000"/>
                </a:solidFill>
                <a:effectLst/>
                <a:latin typeface="Meiryo" panose="020B0604030504040204" pitchFamily="50" charset="-128"/>
                <a:ea typeface="Meiryo" panose="020B0604030504040204" pitchFamily="50" charset="-128"/>
              </a:rPr>
              <a:t>、ベラルーシ、ロシアによる</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領土への攻撃の可能性を防ぐための措置が議論された。この会議には</a:t>
            </a:r>
            <a:r>
              <a:rPr lang="en-US" altLang="ja-JP" sz="1200" b="0" i="0" dirty="0">
                <a:solidFill>
                  <a:srgbClr val="C00000"/>
                </a:solidFill>
                <a:effectLst/>
                <a:latin typeface="Meiryo" panose="020B0604030504040204" pitchFamily="50" charset="-128"/>
                <a:ea typeface="Meiryo" panose="020B0604030504040204" pitchFamily="50" charset="-128"/>
              </a:rPr>
              <a:t>23</a:t>
            </a:r>
            <a:r>
              <a:rPr lang="ja-JP" altLang="en-US" sz="1200" b="0" i="0" dirty="0">
                <a:solidFill>
                  <a:srgbClr val="C00000"/>
                </a:solidFill>
                <a:effectLst/>
                <a:latin typeface="Meiryo" panose="020B0604030504040204" pitchFamily="50" charset="-128"/>
                <a:ea typeface="Meiryo" panose="020B0604030504040204" pitchFamily="50" charset="-128"/>
              </a:rPr>
              <a:t>人の外国人専門家が参加したことが知られている。同数のウクライナ軍将校がリヴィウから到着した。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現時点で、瓦礫の中から</a:t>
            </a:r>
            <a:r>
              <a:rPr lang="en-US" altLang="ja-JP" sz="1200" b="0" i="0" dirty="0">
                <a:solidFill>
                  <a:srgbClr val="C00000"/>
                </a:solidFill>
                <a:effectLst/>
                <a:latin typeface="Meiryo" panose="020B0604030504040204" pitchFamily="50" charset="-128"/>
                <a:ea typeface="Meiryo" panose="020B0604030504040204" pitchFamily="50" charset="-128"/>
              </a:rPr>
              <a:t>9</a:t>
            </a:r>
            <a:r>
              <a:rPr lang="ja-JP" altLang="en-US" sz="1200" b="0" i="0" dirty="0">
                <a:solidFill>
                  <a:srgbClr val="C00000"/>
                </a:solidFill>
                <a:effectLst/>
                <a:latin typeface="Meiryo" panose="020B0604030504040204" pitchFamily="50" charset="-128"/>
                <a:ea typeface="Meiryo" panose="020B0604030504040204" pitchFamily="50" charset="-128"/>
              </a:rPr>
              <a:t>人の遺体が引き出されたことがわかっている。残りは依然として行方不明であると考えられている。</a:t>
            </a:r>
            <a:r>
              <a:rPr lang="en-US" altLang="ja-JP" sz="1200" b="0" i="0" dirty="0">
                <a:solidFill>
                  <a:srgbClr val="C00000"/>
                </a:solidFill>
                <a:effectLst/>
                <a:latin typeface="Meiryo" panose="020B0604030504040204" pitchFamily="50" charset="-128"/>
                <a:ea typeface="Meiryo" panose="020B0604030504040204" pitchFamily="50" charset="-128"/>
              </a:rPr>
              <a:t>38</a:t>
            </a:r>
            <a:r>
              <a:rPr lang="ja-JP" altLang="en-US" sz="1200" b="0" i="0" dirty="0">
                <a:solidFill>
                  <a:srgbClr val="C00000"/>
                </a:solidFill>
                <a:effectLst/>
                <a:latin typeface="Meiryo" panose="020B0604030504040204" pitchFamily="50" charset="-128"/>
                <a:ea typeface="Meiryo" panose="020B0604030504040204" pitchFamily="50" charset="-128"/>
              </a:rPr>
              <a:t>人以上のウクライナ国軍兵士とウクライナ国軍特殊部隊の指揮官の殺害がすでに劇場内で発見されている。これまでに</a:t>
            </a:r>
            <a:r>
              <a:rPr lang="en-US" altLang="ja-JP" sz="1200" b="0" i="0" dirty="0">
                <a:solidFill>
                  <a:srgbClr val="C00000"/>
                </a:solidFill>
                <a:effectLst/>
                <a:latin typeface="Meiryo" panose="020B0604030504040204" pitchFamily="50" charset="-128"/>
                <a:ea typeface="Meiryo" panose="020B0604030504040204" pitchFamily="50" charset="-128"/>
              </a:rPr>
              <a:t>75</a:t>
            </a:r>
            <a:r>
              <a:rPr lang="ja-JP" altLang="en-US" sz="1200" b="0" i="0" dirty="0">
                <a:solidFill>
                  <a:srgbClr val="C00000"/>
                </a:solidFill>
                <a:effectLst/>
                <a:latin typeface="Meiryo" panose="020B0604030504040204" pitchFamily="50" charset="-128"/>
                <a:ea typeface="Meiryo" panose="020B0604030504040204" pitchFamily="50" charset="-128"/>
              </a:rPr>
              <a:t>人が重傷を負った。</a:t>
            </a:r>
            <a:endParaRPr lang="en-US" altLang="ja-JP" sz="1200" b="0" i="0" dirty="0">
              <a:solidFill>
                <a:srgbClr val="C00000"/>
              </a:solidFill>
              <a:effectLst/>
              <a:latin typeface="Meiryo" panose="020B0604030504040204" pitchFamily="50" charset="-128"/>
              <a:ea typeface="Meiryo" panose="020B0604030504040204" pitchFamily="50" charset="-128"/>
            </a:endParaRPr>
          </a:p>
          <a:p>
            <a:r>
              <a:rPr lang="ja-JP" altLang="en-US" sz="1200" b="0" i="0" dirty="0">
                <a:solidFill>
                  <a:srgbClr val="C00000"/>
                </a:solidFill>
                <a:effectLst/>
                <a:latin typeface="Meiryo" panose="020B0604030504040204" pitchFamily="50" charset="-128"/>
                <a:ea typeface="Meiryo" panose="020B0604030504040204" pitchFamily="50" charset="-128"/>
              </a:rPr>
              <a:t>ドラマシアターが戦闘用ドローンの専門家の集まりを主催したという事実も確認されている。主催者は今回のイベントの招待広告で、ドローン展示会に来場する人全員に軍服を着用しないよう呼びかけ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つまり、彼らは自分たちが何を危険にさらしているのかを十分に承知していながら、それでも民間人を展示会に招待したのだ。展示会自体は</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代表との会談の見せかけに過ぎなかったからだ。</a:t>
            </a:r>
            <a:endParaRPr lang="ja-JP" altLang="en-US" sz="1200" dirty="0">
              <a:solidFill>
                <a:srgbClr val="C00000"/>
              </a:solidFill>
            </a:endParaRPr>
          </a:p>
        </p:txBody>
      </p:sp>
    </p:spTree>
    <p:extLst>
      <p:ext uri="{BB962C8B-B14F-4D97-AF65-F5344CB8AC3E}">
        <p14:creationId xmlns:p14="http://schemas.microsoft.com/office/powerpoint/2010/main" val="3541046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ウクライナ戦訓～電子戦、無人戦、塹壕戦～</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NATO</a:t>
            </a:r>
            <a:r>
              <a:rPr kumimoji="1" lang="ja-JP" altLang="en-US" sz="2400" b="1" dirty="0">
                <a:latin typeface="BIZ UDPゴシック" panose="020B0400000000000000" pitchFamily="50" charset="-128"/>
                <a:ea typeface="BIZ UDPゴシック" panose="020B0400000000000000" pitchFamily="50" charset="-128"/>
              </a:rPr>
              <a:t>傭兵へのミサイル攻撃</a:t>
            </a:r>
          </a:p>
        </p:txBody>
      </p:sp>
      <p:pic>
        <p:nvPicPr>
          <p:cNvPr id="5122" name="Picture 2">
            <a:extLst>
              <a:ext uri="{FF2B5EF4-FFF2-40B4-BE49-F238E27FC236}">
                <a16:creationId xmlns:a16="http://schemas.microsoft.com/office/drawing/2014/main" id="{8D2DEDB5-2FCF-4E82-25B2-8E6BA6D51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9" y="1613252"/>
            <a:ext cx="6191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481FC5B-283B-1C4E-EE8D-0805E57DBDF9}"/>
              </a:ext>
            </a:extLst>
          </p:cNvPr>
          <p:cNvSpPr txBox="1"/>
          <p:nvPr/>
        </p:nvSpPr>
        <p:spPr>
          <a:xfrm>
            <a:off x="496549" y="5481775"/>
            <a:ext cx="6104744" cy="276999"/>
          </a:xfrm>
          <a:prstGeom prst="rect">
            <a:avLst/>
          </a:prstGeom>
          <a:noFill/>
        </p:spPr>
        <p:txBody>
          <a:bodyPr wrap="square">
            <a:spAutoFit/>
          </a:bodyPr>
          <a:lstStyle/>
          <a:p>
            <a:r>
              <a:rPr lang="ja-JP" altLang="en-US" sz="1200" b="0" i="0" dirty="0">
                <a:effectLst/>
                <a:latin typeface="Meiryo" panose="020B0604030504040204" pitchFamily="50" charset="-128"/>
                <a:ea typeface="Meiryo" panose="020B0604030504040204" pitchFamily="50" charset="-128"/>
              </a:rPr>
              <a:t>ミサイル攻撃後のリボフの地上軍士官学校。写真：</a:t>
            </a:r>
            <a:r>
              <a:rPr lang="en-US" altLang="ja-JP" sz="1200" b="0" i="0" dirty="0">
                <a:effectLst/>
                <a:latin typeface="Meiryo" panose="020B0604030504040204" pitchFamily="50" charset="-128"/>
                <a:ea typeface="Meiryo" panose="020B0604030504040204" pitchFamily="50" charset="-128"/>
              </a:rPr>
              <a:t>t.me/</a:t>
            </a:r>
            <a:r>
              <a:rPr lang="ja-JP" altLang="en-US" sz="1200" b="0" i="0" dirty="0">
                <a:effectLst/>
                <a:latin typeface="Meiryo" panose="020B0604030504040204" pitchFamily="50" charset="-128"/>
                <a:ea typeface="Meiryo" panose="020B0604030504040204" pitchFamily="50" charset="-128"/>
              </a:rPr>
              <a:t>インファントミリタリオ</a:t>
            </a:r>
            <a:endParaRPr lang="ja-JP" altLang="en-US" sz="1200" dirty="0"/>
          </a:p>
        </p:txBody>
      </p:sp>
      <p:sp>
        <p:nvSpPr>
          <p:cNvPr id="8" name="テキスト ボックス 7">
            <a:extLst>
              <a:ext uri="{FF2B5EF4-FFF2-40B4-BE49-F238E27FC236}">
                <a16:creationId xmlns:a16="http://schemas.microsoft.com/office/drawing/2014/main" id="{F4DE97E7-C5BE-0867-E616-D9579AF0BE16}"/>
              </a:ext>
            </a:extLst>
          </p:cNvPr>
          <p:cNvSpPr txBox="1"/>
          <p:nvPr/>
        </p:nvSpPr>
        <p:spPr>
          <a:xfrm>
            <a:off x="6453266" y="1613252"/>
            <a:ext cx="5710966" cy="4247317"/>
          </a:xfrm>
          <a:prstGeom prst="rect">
            <a:avLst/>
          </a:prstGeom>
          <a:noFill/>
        </p:spPr>
        <p:txBody>
          <a:bodyPr wrap="square">
            <a:spAutoFit/>
          </a:bodyPr>
          <a:lstStyle/>
          <a:p>
            <a:r>
              <a:rPr lang="ja-JP" altLang="en-US" b="0" i="0" dirty="0">
                <a:effectLst/>
                <a:latin typeface="UD デジタル 教科書体 NK-B" panose="02020700000000000000" pitchFamily="18" charset="-128"/>
                <a:ea typeface="UD デジタル 教科書体 NK-B" panose="02020700000000000000" pitchFamily="18" charset="-128"/>
              </a:rPr>
              <a:t>ウクライナ西部にあるウクライナ軍地上軍士官学校への高精度攻撃で、そこに駐留していたポーランドとドイツの傭兵が壊滅した。ロシア連邦国防省が発表した。</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「確認されたデータによると、</a:t>
            </a:r>
            <a:r>
              <a:rPr lang="en-US" altLang="ja-JP" b="0" i="0" dirty="0">
                <a:effectLst/>
                <a:latin typeface="UD デジタル 教科書体 NK-B" panose="02020700000000000000" pitchFamily="18" charset="-128"/>
                <a:ea typeface="UD デジタル 教科書体 NK-B" panose="02020700000000000000" pitchFamily="18" charset="-128"/>
              </a:rPr>
              <a:t>7</a:t>
            </a:r>
            <a:r>
              <a:rPr lang="ja-JP" altLang="en-US" b="0" i="0" dirty="0">
                <a:effectLst/>
                <a:latin typeface="UD デジタル 教科書体 NK-B" panose="02020700000000000000" pitchFamily="18" charset="-128"/>
                <a:ea typeface="UD デジタル 教科書体 NK-B" panose="02020700000000000000" pitchFamily="18" charset="-128"/>
              </a:rPr>
              <a:t>月</a:t>
            </a:r>
            <a:r>
              <a:rPr lang="en-US" altLang="ja-JP" b="0" i="0" dirty="0">
                <a:effectLst/>
                <a:latin typeface="UD デジタル 教科書体 NK-B" panose="02020700000000000000" pitchFamily="18" charset="-128"/>
                <a:ea typeface="UD デジタル 教科書体 NK-B" panose="02020700000000000000" pitchFamily="18" charset="-128"/>
              </a:rPr>
              <a:t>6</a:t>
            </a:r>
            <a:r>
              <a:rPr lang="ja-JP" altLang="en-US" b="0" i="0" dirty="0">
                <a:effectLst/>
                <a:latin typeface="UD デジタル 教科書体 NK-B" panose="02020700000000000000" pitchFamily="18" charset="-128"/>
                <a:ea typeface="UD デジタル 教科書体 NK-B" panose="02020700000000000000" pitchFamily="18" charset="-128"/>
              </a:rPr>
              <a:t>日、リヴォウ市にあるウクライナ国軍地上軍士官学校の領土での海上長距離精密兵器による集団攻撃の結果、そこに駐留していた多数のポーランド人とドイツ人の傭兵が撃破された。」</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a:t>
            </a:r>
            <a:r>
              <a:rPr lang="en-US" altLang="ja-JP" b="0" i="0" dirty="0">
                <a:effectLst/>
                <a:latin typeface="UD デジタル 教科書体 NK-B" panose="02020700000000000000" pitchFamily="18" charset="-128"/>
                <a:ea typeface="UD デジタル 教科書体 NK-B" panose="02020700000000000000" pitchFamily="18" charset="-128"/>
              </a:rPr>
              <a:t>- </a:t>
            </a:r>
            <a:r>
              <a:rPr lang="ja-JP" altLang="en-US" b="0" i="0" dirty="0">
                <a:effectLst/>
                <a:latin typeface="UD デジタル 教科書体 NK-B" panose="02020700000000000000" pitchFamily="18" charset="-128"/>
                <a:ea typeface="UD デジタル 教科書体 NK-B" panose="02020700000000000000" pitchFamily="18" charset="-128"/>
              </a:rPr>
              <a:t>国防省からの最近の報告書によると。</a:t>
            </a:r>
            <a:br>
              <a:rPr lang="ja-JP" altLang="en-US" dirty="0">
                <a:latin typeface="UD デジタル 教科書体 NK-B" panose="02020700000000000000" pitchFamily="18" charset="-128"/>
                <a:ea typeface="UD デジタル 教科書体 NK-B" panose="02020700000000000000" pitchFamily="18" charset="-128"/>
              </a:rPr>
            </a:br>
            <a:br>
              <a:rPr lang="ja-JP" altLang="en-US" dirty="0">
                <a:latin typeface="UD デジタル 教科書体 NK-B" panose="02020700000000000000" pitchFamily="18" charset="-128"/>
                <a:ea typeface="UD デジタル 教科書体 NK-B" panose="02020700000000000000" pitchFamily="18" charset="-128"/>
              </a:rPr>
            </a:br>
            <a:r>
              <a:rPr lang="ja-JP" altLang="en-US" b="0" i="0" dirty="0">
                <a:effectLst/>
                <a:latin typeface="UD デジタル 教科書体 NK-B" panose="02020700000000000000" pitchFamily="18" charset="-128"/>
                <a:ea typeface="UD デジタル 教科書体 NK-B" panose="02020700000000000000" pitchFamily="18" charset="-128"/>
              </a:rPr>
              <a:t>　</a:t>
            </a:r>
            <a:r>
              <a:rPr lang="en-US" altLang="ja-JP" b="0" i="0" dirty="0" err="1">
                <a:effectLst/>
                <a:latin typeface="UD デジタル 教科書体 NK-B" panose="02020700000000000000" pitchFamily="18" charset="-128"/>
                <a:ea typeface="UD デジタル 教科書体 NK-B" panose="02020700000000000000" pitchFamily="18" charset="-128"/>
              </a:rPr>
              <a:t>EADaily</a:t>
            </a:r>
            <a:r>
              <a:rPr lang="ja-JP" altLang="en-US" b="0" i="0" dirty="0">
                <a:effectLst/>
                <a:latin typeface="UD デジタル 教科書体 NK-B" panose="02020700000000000000" pitchFamily="18" charset="-128"/>
                <a:ea typeface="UD デジタル 教科書体 NK-B" panose="02020700000000000000" pitchFamily="18" charset="-128"/>
              </a:rPr>
              <a:t>が報じたように、</a:t>
            </a:r>
            <a:r>
              <a:rPr lang="en-US" altLang="ja-JP" b="0" i="0" dirty="0">
                <a:effectLst/>
                <a:latin typeface="UD デジタル 教科書体 NK-B" panose="02020700000000000000" pitchFamily="18" charset="-128"/>
                <a:ea typeface="UD デジタル 教科書体 NK-B" panose="02020700000000000000" pitchFamily="18" charset="-128"/>
              </a:rPr>
              <a:t>7</a:t>
            </a:r>
            <a:r>
              <a:rPr lang="ja-JP" altLang="en-US" b="0" i="0" dirty="0">
                <a:effectLst/>
                <a:latin typeface="UD デジタル 教科書体 NK-B" panose="02020700000000000000" pitchFamily="18" charset="-128"/>
                <a:ea typeface="UD デジタル 教科書体 NK-B" panose="02020700000000000000" pitchFamily="18" charset="-128"/>
              </a:rPr>
              <a:t>月</a:t>
            </a:r>
            <a:r>
              <a:rPr lang="en-US" altLang="ja-JP" b="0" i="0" dirty="0">
                <a:effectLst/>
                <a:latin typeface="UD デジタル 教科書体 NK-B" panose="02020700000000000000" pitchFamily="18" charset="-128"/>
                <a:ea typeface="UD デジタル 教科書体 NK-B" panose="02020700000000000000" pitchFamily="18" charset="-128"/>
              </a:rPr>
              <a:t>6</a:t>
            </a:r>
            <a:r>
              <a:rPr lang="ja-JP" altLang="en-US" b="0" i="0" dirty="0">
                <a:effectLst/>
                <a:latin typeface="UD デジタル 教科書体 NK-B" panose="02020700000000000000" pitchFamily="18" charset="-128"/>
                <a:ea typeface="UD デジタル 教科書体 NK-B" panose="02020700000000000000" pitchFamily="18" charset="-128"/>
              </a:rPr>
              <a:t>日夜、ロシア軍は西ウクライナ最大の地域中心地であるリヴィウにミサイル攻撃を開始した。ウクライナ地上軍アカデミー第</a:t>
            </a:r>
            <a:r>
              <a:rPr lang="en-US" altLang="ja-JP" b="0" i="0" dirty="0">
                <a:effectLst/>
                <a:latin typeface="UD デジタル 教科書体 NK-B" panose="02020700000000000000" pitchFamily="18" charset="-128"/>
                <a:ea typeface="UD デジタル 教科書体 NK-B" panose="02020700000000000000" pitchFamily="18" charset="-128"/>
              </a:rPr>
              <a:t>9</a:t>
            </a:r>
            <a:r>
              <a:rPr lang="ja-JP" altLang="en-US" b="0" i="0" dirty="0">
                <a:effectLst/>
                <a:latin typeface="UD デジタル 教科書体 NK-B" panose="02020700000000000000" pitchFamily="18" charset="-128"/>
                <a:ea typeface="UD デジタル 教科書体 NK-B" panose="02020700000000000000" pitchFamily="18" charset="-128"/>
              </a:rPr>
              <a:t>訓練団を直撃した。</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12" name="テキスト ボックス 11">
            <a:extLst>
              <a:ext uri="{FF2B5EF4-FFF2-40B4-BE49-F238E27FC236}">
                <a16:creationId xmlns:a16="http://schemas.microsoft.com/office/drawing/2014/main" id="{018CD565-B122-A24A-F70F-37204004FFA4}"/>
              </a:ext>
            </a:extLst>
          </p:cNvPr>
          <p:cNvSpPr txBox="1"/>
          <p:nvPr/>
        </p:nvSpPr>
        <p:spPr>
          <a:xfrm>
            <a:off x="1446551" y="6334780"/>
            <a:ext cx="10013429" cy="246221"/>
          </a:xfrm>
          <a:prstGeom prst="rect">
            <a:avLst/>
          </a:prstGeom>
          <a:noFill/>
        </p:spPr>
        <p:txBody>
          <a:bodyPr wrap="square">
            <a:spAutoFit/>
          </a:bodyPr>
          <a:lstStyle/>
          <a:p>
            <a:r>
              <a:rPr lang="en-US" altLang="ja-JP" sz="1000" dirty="0">
                <a:latin typeface="Amasis MT Pro Black" panose="02040A04050005020304" pitchFamily="18" charset="0"/>
              </a:rPr>
              <a:t>https://eadaily.com/ru/news/2023/07/22/udar-po-lvovu-unichtozhil-polskih-i-nemeckih-naemnikov-v-akademii-suhoputnyh-voysk</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553867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tx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31530" y="2467791"/>
            <a:ext cx="12160469" cy="2477601"/>
          </a:xfrm>
          <a:prstGeom prst="rect">
            <a:avLst/>
          </a:prstGeom>
          <a:solidFill>
            <a:schemeClr val="tx2">
              <a:lumMod val="50000"/>
            </a:schemeClr>
          </a:solidFill>
        </p:spPr>
        <p:txBody>
          <a:bodyPr wrap="square" rtlCol="0">
            <a:spAutoFit/>
          </a:bodyPr>
          <a:lstStyle/>
          <a:p>
            <a:pPr algn="ctr"/>
            <a:r>
              <a:rPr lang="ja-JP" altLang="en-US" sz="11500" dirty="0">
                <a:solidFill>
                  <a:srgbClr val="FFC000"/>
                </a:solidFill>
                <a:latin typeface="Berlin Sans FB Demi" panose="020E0802020502020306" pitchFamily="34" charset="0"/>
                <a:ea typeface="BIZ UDPゴシック" panose="020B0400000000000000" pitchFamily="50" charset="-128"/>
              </a:rPr>
              <a:t>●●●</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lumMod val="75000"/>
                  </a:schemeClr>
                </a:solidFill>
                <a:latin typeface="Amasis MT Pro Black" panose="02040A04050005020304" pitchFamily="18" charset="0"/>
                <a:ea typeface="BIZ UDPゴシック" panose="020B0400000000000000" pitchFamily="50" charset="-128"/>
              </a:rPr>
              <a:t>～●●●～</a:t>
            </a:r>
            <a:endParaRPr kumimoji="1" lang="ja-JP" altLang="en-US" sz="4000" dirty="0">
              <a:solidFill>
                <a:schemeClr val="bg1">
                  <a:lumMod val="75000"/>
                </a:schemeClr>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1</a:t>
            </a:r>
            <a:r>
              <a:rPr lang="ja-JP" altLang="en-US" sz="3200" dirty="0">
                <a:latin typeface="BIZ UDPゴシック" panose="020B0400000000000000" pitchFamily="50" charset="-128"/>
                <a:ea typeface="BIZ UDPゴシック" panose="020B0400000000000000" pitchFamily="50" charset="-128"/>
              </a:rPr>
              <a:t>１月</a:t>
            </a:r>
            <a:r>
              <a:rPr lang="en-US" altLang="ja-JP" sz="3200" dirty="0">
                <a:latin typeface="BIZ UDPゴシック" panose="020B0400000000000000" pitchFamily="50" charset="-128"/>
                <a:ea typeface="BIZ UDPゴシック" panose="020B0400000000000000" pitchFamily="50" charset="-128"/>
              </a:rPr>
              <a:t>2</a:t>
            </a:r>
            <a:r>
              <a:rPr lang="ja-JP" altLang="en-US" sz="3200" dirty="0">
                <a:latin typeface="BIZ UDPゴシック" panose="020B0400000000000000" pitchFamily="50" charset="-128"/>
                <a:ea typeface="BIZ UDPゴシック" panose="020B0400000000000000" pitchFamily="50" charset="-128"/>
              </a:rPr>
              <a:t>４日（金曜日）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14389"/>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sp>
        <p:nvSpPr>
          <p:cNvPr id="3" name="テキスト ボックス 2">
            <a:extLst>
              <a:ext uri="{FF2B5EF4-FFF2-40B4-BE49-F238E27FC236}">
                <a16:creationId xmlns:a16="http://schemas.microsoft.com/office/drawing/2014/main" id="{97B34676-BBAE-BDCC-B732-8F668E9CAE0B}"/>
              </a:ext>
            </a:extLst>
          </p:cNvPr>
          <p:cNvSpPr txBox="1"/>
          <p:nvPr/>
        </p:nvSpPr>
        <p:spPr>
          <a:xfrm>
            <a:off x="0" y="2364264"/>
            <a:ext cx="12191999" cy="2215991"/>
          </a:xfrm>
          <a:prstGeom prst="rect">
            <a:avLst/>
          </a:prstGeom>
          <a:noFill/>
        </p:spPr>
        <p:txBody>
          <a:bodyPr wrap="square" rtlCol="0">
            <a:spAutoFit/>
          </a:bodyPr>
          <a:lstStyle/>
          <a:p>
            <a:pPr algn="ctr"/>
            <a:r>
              <a:rPr kumimoji="1" lang="en-US" altLang="ja-JP" sz="13800" dirty="0">
                <a:latin typeface="Amasis MT Pro Black" panose="02040A04050005020304" pitchFamily="18" charset="0"/>
                <a:ea typeface="BIZ UDPゴシック" panose="020B0400000000000000" pitchFamily="50" charset="-128"/>
              </a:rPr>
              <a:t>Backup-Slide</a:t>
            </a:r>
            <a:endParaRPr kumimoji="1" lang="ja-JP" altLang="en-US" sz="13800" dirty="0">
              <a:latin typeface="Amasis MT Pro Black" panose="02040A04050005020304" pitchFamily="18" charset="0"/>
              <a:ea typeface="BIZ UDPゴシック" panose="020B0400000000000000" pitchFamily="50" charset="-128"/>
            </a:endParaRPr>
          </a:p>
        </p:txBody>
      </p:sp>
    </p:spTree>
    <p:extLst>
      <p:ext uri="{BB962C8B-B14F-4D97-AF65-F5344CB8AC3E}">
        <p14:creationId xmlns:p14="http://schemas.microsoft.com/office/powerpoint/2010/main" val="788425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B0D43A29-D994-80E2-725D-3A25B367B755}"/>
              </a:ext>
            </a:extLst>
          </p:cNvPr>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20821FD-64F2-5D1B-8F25-408F5F36A376}"/>
              </a:ext>
            </a:extLst>
          </p:cNvPr>
          <p:cNvPicPr>
            <a:picLocks noChangeAspect="1"/>
          </p:cNvPicPr>
          <p:nvPr/>
        </p:nvPicPr>
        <p:blipFill>
          <a:blip r:embed="rId2"/>
          <a:stretch>
            <a:fillRect/>
          </a:stretch>
        </p:blipFill>
        <p:spPr>
          <a:xfrm>
            <a:off x="1473085" y="964388"/>
            <a:ext cx="9211961" cy="4048690"/>
          </a:xfrm>
          <a:prstGeom prst="rect">
            <a:avLst/>
          </a:prstGeom>
        </p:spPr>
      </p:pic>
      <p:sp>
        <p:nvSpPr>
          <p:cNvPr id="11" name="テキスト ボックス 10">
            <a:extLst>
              <a:ext uri="{FF2B5EF4-FFF2-40B4-BE49-F238E27FC236}">
                <a16:creationId xmlns:a16="http://schemas.microsoft.com/office/drawing/2014/main" id="{2F9129F1-93EA-CA70-BF55-606BC3653299}"/>
              </a:ext>
            </a:extLst>
          </p:cNvPr>
          <p:cNvSpPr txBox="1"/>
          <p:nvPr/>
        </p:nvSpPr>
        <p:spPr>
          <a:xfrm>
            <a:off x="3009903" y="6614070"/>
            <a:ext cx="6104466" cy="246221"/>
          </a:xfrm>
          <a:prstGeom prst="rect">
            <a:avLst/>
          </a:prstGeom>
          <a:noFill/>
        </p:spPr>
        <p:txBody>
          <a:bodyPr wrap="square">
            <a:spAutoFit/>
          </a:bodyPr>
          <a:lstStyle/>
          <a:p>
            <a:pPr algn="ctr"/>
            <a:r>
              <a:rPr lang="en-US" altLang="ja-JP" sz="1000" dirty="0">
                <a:solidFill>
                  <a:schemeClr val="bg1"/>
                </a:solidFill>
                <a:latin typeface="BIZ UDPゴシック" panose="020B0400000000000000" pitchFamily="50" charset="-128"/>
                <a:ea typeface="BIZ UDPゴシック" panose="020B0400000000000000" pitchFamily="50" charset="-128"/>
              </a:rPr>
              <a:t>https://www.tbs.co.jp/VIVANT_tbs/#stream</a:t>
            </a:r>
            <a:endParaRPr lang="ja-JP" altLang="en-US" sz="1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14512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86360403"/>
              </p:ext>
            </p:extLst>
          </p:nvPr>
        </p:nvGraphicFramePr>
        <p:xfrm>
          <a:off x="0" y="198330"/>
          <a:ext cx="12192000" cy="6459848"/>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～調査部組織を持った組織の趨勢～</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rgbClr val="FFC000"/>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ウクライナ戦訓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～電子戦、ドローン戦、塹壕戦～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月２５</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インテリジェンスの世界と商社</a:t>
                      </a: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米空軍の戦略的将来予測</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2040</a:t>
                      </a:r>
                      <a:br>
                        <a:rPr kumimoji="1" lang="en-US" altLang="ja-JP" sz="3200" b="1" dirty="0">
                          <a:solidFill>
                            <a:schemeClr val="tx1"/>
                          </a:solidFill>
                          <a:latin typeface="BIZ UDP明朝 Medium" panose="02020500000000000000" pitchFamily="18" charset="-128"/>
                          <a:ea typeface="BIZ UDP明朝 Medium" panose="02020500000000000000" pitchFamily="18" charset="-128"/>
                        </a:rPr>
                      </a:b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Air Force Global Futures Report</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を読む～</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bl>
          </a:graphicData>
        </a:graphic>
      </p:graphicFrame>
      <p:pic>
        <p:nvPicPr>
          <p:cNvPr id="3" name="図 12">
            <a:extLst>
              <a:ext uri="{FF2B5EF4-FFF2-40B4-BE49-F238E27FC236}">
                <a16:creationId xmlns:a16="http://schemas.microsoft.com/office/drawing/2014/main" id="{373E75CB-80DC-456E-9E1D-E00340E7D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798170">
            <a:off x="8809784" y="3520694"/>
            <a:ext cx="1123622" cy="112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「別班」とは</a:t>
            </a:r>
          </a:p>
        </p:txBody>
      </p:sp>
      <p:pic>
        <p:nvPicPr>
          <p:cNvPr id="2" name="Picture 42" descr="malicious user_s">
            <a:extLst>
              <a:ext uri="{FF2B5EF4-FFF2-40B4-BE49-F238E27FC236}">
                <a16:creationId xmlns:a16="http://schemas.microsoft.com/office/drawing/2014/main" id="{4DE61A8B-9DDA-A53E-F2B9-2CC9D2710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7190" y="5873289"/>
            <a:ext cx="914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34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2"/>
                                        </p:tgtEl>
                                        <p:attrNameLst>
                                          <p:attrName>ppt_x</p:attrName>
                                        </p:attrNameLst>
                                      </p:cBhvr>
                                      <p:tavLst>
                                        <p:tav tm="0">
                                          <p:val>
                                            <p:strVal val="ppt_x"/>
                                          </p:val>
                                        </p:tav>
                                        <p:tav tm="100000">
                                          <p:val>
                                            <p:strVal val="ppt_x"/>
                                          </p:val>
                                        </p:tav>
                                      </p:tavLst>
                                    </p:anim>
                                    <p:anim calcmode="lin" valueType="num">
                                      <p:cBhvr additive="base">
                                        <p:cTn id="7" dur="1000"/>
                                        <p:tgtEl>
                                          <p:spTgt spid="2"/>
                                        </p:tgtEl>
                                        <p:attrNameLst>
                                          <p:attrName>ppt_y</p:attrName>
                                        </p:attrNameLst>
                                      </p:cBhvr>
                                      <p:tavLst>
                                        <p:tav tm="0">
                                          <p:val>
                                            <p:strVal val="ppt_y"/>
                                          </p:val>
                                        </p:tav>
                                        <p:tav tm="100000">
                                          <p:val>
                                            <p:strVal val="1+ppt_h/2"/>
                                          </p:val>
                                        </p:tav>
                                      </p:tavLst>
                                    </p:anim>
                                    <p:set>
                                      <p:cBhvr>
                                        <p:cTn id="8"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01EB905-4943-5F45-B1FA-9350A00D3FB6}"/>
              </a:ext>
            </a:extLst>
          </p:cNvPr>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C9811498-20AD-D2BC-97AE-4DEFBF5A3718}"/>
              </a:ext>
            </a:extLst>
          </p:cNvPr>
          <p:cNvPicPr>
            <a:picLocks noChangeAspect="1"/>
          </p:cNvPicPr>
          <p:nvPr/>
        </p:nvPicPr>
        <p:blipFill>
          <a:blip r:embed="rId2"/>
          <a:stretch>
            <a:fillRect/>
          </a:stretch>
        </p:blipFill>
        <p:spPr>
          <a:xfrm>
            <a:off x="2271186" y="978172"/>
            <a:ext cx="7581900" cy="5391150"/>
          </a:xfrm>
          <a:prstGeom prst="rect">
            <a:avLst/>
          </a:prstGeom>
        </p:spPr>
      </p:pic>
      <p:sp>
        <p:nvSpPr>
          <p:cNvPr id="4" name="テキスト ボックス 3">
            <a:extLst>
              <a:ext uri="{FF2B5EF4-FFF2-40B4-BE49-F238E27FC236}">
                <a16:creationId xmlns:a16="http://schemas.microsoft.com/office/drawing/2014/main" id="{3CD6DDE6-5BDC-176A-7C93-6C33CD868826}"/>
              </a:ext>
            </a:extLst>
          </p:cNvPr>
          <p:cNvSpPr txBox="1"/>
          <p:nvPr/>
        </p:nvSpPr>
        <p:spPr>
          <a:xfrm>
            <a:off x="3009903" y="6614070"/>
            <a:ext cx="6104466" cy="246221"/>
          </a:xfrm>
          <a:prstGeom prst="rect">
            <a:avLst/>
          </a:prstGeom>
          <a:noFill/>
        </p:spPr>
        <p:txBody>
          <a:bodyPr wrap="square">
            <a:spAutoFit/>
          </a:bodyPr>
          <a:lstStyle/>
          <a:p>
            <a:pPr algn="ctr"/>
            <a:r>
              <a:rPr lang="en-US" altLang="ja-JP" sz="1000" dirty="0">
                <a:latin typeface="Amasis MT Pro Black" panose="02040A04050005020304" pitchFamily="18" charset="0"/>
                <a:ea typeface="BIZ UDPゴシック" panose="020B0400000000000000" pitchFamily="50" charset="-128"/>
              </a:rPr>
              <a:t>https://www.tbs.co.jp/VIVANT_tbs/#stream</a:t>
            </a:r>
            <a:endParaRPr lang="ja-JP" altLang="en-US" sz="1000" dirty="0">
              <a:latin typeface="Amasis MT Pro Black" panose="02040A04050005020304" pitchFamily="18" charset="0"/>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FCC605BA-F9FC-D449-C66F-84998DBBC06B}"/>
              </a:ext>
            </a:extLst>
          </p:cNvPr>
          <p:cNvSpPr txBox="1"/>
          <p:nvPr/>
        </p:nvSpPr>
        <p:spPr>
          <a:xfrm>
            <a:off x="6833937" y="716562"/>
            <a:ext cx="1656920" cy="261610"/>
          </a:xfrm>
          <a:prstGeom prst="rect">
            <a:avLst/>
          </a:prstGeom>
          <a:noFill/>
        </p:spPr>
        <p:txBody>
          <a:bodyPr wrap="square" rtlCol="0">
            <a:spAutoFit/>
          </a:bodyP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警視庁公安部外事</a:t>
            </a:r>
            <a:r>
              <a:rPr kumimoji="1" lang="en-US" altLang="ja-JP" sz="1100" dirty="0">
                <a:solidFill>
                  <a:schemeClr val="bg1"/>
                </a:solidFill>
                <a:latin typeface="BIZ UDPゴシック" panose="020B0400000000000000" pitchFamily="50" charset="-128"/>
                <a:ea typeface="BIZ UDPゴシック" panose="020B0400000000000000" pitchFamily="50" charset="-128"/>
              </a:rPr>
              <a:t>4</a:t>
            </a:r>
            <a:r>
              <a:rPr kumimoji="1" lang="ja-JP" altLang="en-US" sz="1100" dirty="0">
                <a:solidFill>
                  <a:schemeClr val="bg1"/>
                </a:solidFill>
                <a:latin typeface="BIZ UDPゴシック" panose="020B0400000000000000" pitchFamily="50" charset="-128"/>
                <a:ea typeface="BIZ UDPゴシック" panose="020B0400000000000000" pitchFamily="50" charset="-128"/>
              </a:rPr>
              <a:t>課</a:t>
            </a:r>
          </a:p>
        </p:txBody>
      </p:sp>
      <p:sp>
        <p:nvSpPr>
          <p:cNvPr id="9" name="テキスト ボックス 8">
            <a:extLst>
              <a:ext uri="{FF2B5EF4-FFF2-40B4-BE49-F238E27FC236}">
                <a16:creationId xmlns:a16="http://schemas.microsoft.com/office/drawing/2014/main" id="{23B2C947-2779-E4B4-6CE3-B0221BD6D5E0}"/>
              </a:ext>
            </a:extLst>
          </p:cNvPr>
          <p:cNvSpPr txBox="1"/>
          <p:nvPr/>
        </p:nvSpPr>
        <p:spPr>
          <a:xfrm>
            <a:off x="4035448" y="708867"/>
            <a:ext cx="2851484" cy="276999"/>
          </a:xfrm>
          <a:prstGeom prst="rect">
            <a:avLst/>
          </a:prstGeom>
          <a:noFill/>
        </p:spPr>
        <p:txBody>
          <a:bodyPr wrap="square">
            <a:spAutoFit/>
          </a:bodyPr>
          <a:lstStyle/>
          <a:p>
            <a:r>
              <a:rPr lang="ja-JP" altLang="en-US" sz="1200" dirty="0">
                <a:solidFill>
                  <a:schemeClr val="bg1"/>
                </a:solidFill>
                <a:latin typeface="BIZ UDPゴシック" panose="020B0400000000000000" pitchFamily="50" charset="-128"/>
                <a:ea typeface="BIZ UDPゴシック" panose="020B0400000000000000" pitchFamily="50" charset="-128"/>
              </a:rPr>
              <a:t>丸菱商事・エネルギー事業部</a:t>
            </a:r>
            <a:r>
              <a:rPr lang="en-US" altLang="ja-JP" sz="1200" dirty="0">
                <a:solidFill>
                  <a:schemeClr val="bg1"/>
                </a:solidFill>
                <a:latin typeface="BIZ UDPゴシック" panose="020B0400000000000000" pitchFamily="50" charset="-128"/>
                <a:ea typeface="BIZ UDPゴシック" panose="020B0400000000000000" pitchFamily="50" charset="-128"/>
              </a:rPr>
              <a:t>2</a:t>
            </a:r>
            <a:r>
              <a:rPr lang="ja-JP" altLang="en-US" sz="1200" dirty="0">
                <a:solidFill>
                  <a:schemeClr val="bg1"/>
                </a:solidFill>
                <a:latin typeface="BIZ UDPゴシック" panose="020B0400000000000000" pitchFamily="50" charset="-128"/>
                <a:ea typeface="BIZ UDPゴシック" panose="020B0400000000000000" pitchFamily="50" charset="-128"/>
              </a:rPr>
              <a:t>課課長</a:t>
            </a:r>
          </a:p>
        </p:txBody>
      </p:sp>
      <p:sp>
        <p:nvSpPr>
          <p:cNvPr id="17" name="テキスト ボックス 16">
            <a:extLst>
              <a:ext uri="{FF2B5EF4-FFF2-40B4-BE49-F238E27FC236}">
                <a16:creationId xmlns:a16="http://schemas.microsoft.com/office/drawing/2014/main" id="{DC96D2CA-74D2-480E-732F-39C26F7530B0}"/>
              </a:ext>
            </a:extLst>
          </p:cNvPr>
          <p:cNvSpPr txBox="1"/>
          <p:nvPr/>
        </p:nvSpPr>
        <p:spPr>
          <a:xfrm>
            <a:off x="4078276" y="456425"/>
            <a:ext cx="2559576" cy="276999"/>
          </a:xfrm>
          <a:prstGeom prst="rect">
            <a:avLst/>
          </a:prstGeom>
          <a:noFill/>
        </p:spPr>
        <p:txBody>
          <a:bodyPr wrap="square">
            <a:spAutoFit/>
          </a:bodyPr>
          <a:lstStyle/>
          <a:p>
            <a:r>
              <a:rPr lang="ja-JP" altLang="en-US" sz="1200" b="0" i="0" dirty="0">
                <a:solidFill>
                  <a:schemeClr val="bg1"/>
                </a:solidFill>
                <a:effectLst/>
                <a:latin typeface="BIZ UDPゴシック" panose="020B0400000000000000" pitchFamily="50" charset="-128"/>
                <a:ea typeface="BIZ UDPゴシック" panose="020B0400000000000000" pitchFamily="50" charset="-128"/>
              </a:rPr>
              <a:t>陸上幕僚監部運用支援・情報部別班</a:t>
            </a:r>
            <a:endParaRPr lang="ja-JP" altLang="en-US" sz="12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2425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自衛隊の闇組織　秘密情報部隊「別班」の正体">
            <a:extLst>
              <a:ext uri="{FF2B5EF4-FFF2-40B4-BE49-F238E27FC236}">
                <a16:creationId xmlns:a16="http://schemas.microsoft.com/office/drawing/2014/main" id="{58FFD02F-255E-89A6-86F8-DF39C6C23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962" y="483742"/>
            <a:ext cx="3713582" cy="60859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ED6B2C75-4238-3154-4390-5540EC249268}"/>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a:t>
            </a:r>
            <a:r>
              <a:rPr kumimoji="1" lang="ja-JP" altLang="en-US" sz="2400" b="1" dirty="0">
                <a:latin typeface="BIZ UDPゴシック" panose="020B0400000000000000" pitchFamily="50" charset="-128"/>
                <a:ea typeface="BIZ UDPゴシック" panose="020B0400000000000000" pitchFamily="50" charset="-128"/>
              </a:rPr>
              <a:t>自衛隊の闇組織～秘密情報部隊「別班」の正体</a:t>
            </a:r>
            <a:r>
              <a:rPr kumimoji="1" lang="en-US" altLang="ja-JP"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B3BB3A25-7573-8874-9D76-4B43F0CDA414}"/>
              </a:ext>
            </a:extLst>
          </p:cNvPr>
          <p:cNvSpPr txBox="1"/>
          <p:nvPr/>
        </p:nvSpPr>
        <p:spPr>
          <a:xfrm>
            <a:off x="7615" y="6597973"/>
            <a:ext cx="7019262" cy="246221"/>
          </a:xfrm>
          <a:prstGeom prst="rect">
            <a:avLst/>
          </a:prstGeom>
          <a:noFill/>
        </p:spPr>
        <p:txBody>
          <a:bodyPr wrap="square">
            <a:spAutoFit/>
          </a:bodyPr>
          <a:lstStyle/>
          <a:p>
            <a:r>
              <a:rPr lang="en-US" altLang="ja-JP" sz="1000" dirty="0">
                <a:latin typeface="BIZ UDPゴシック" panose="020B0400000000000000" pitchFamily="50" charset="-128"/>
                <a:ea typeface="BIZ UDPゴシック" panose="020B0400000000000000" pitchFamily="50" charset="-128"/>
                <a:hlinkClick r:id="rId3"/>
              </a:rPr>
              <a:t>『</a:t>
            </a:r>
            <a:r>
              <a:rPr lang="ja-JP" altLang="en-US" sz="1000" dirty="0">
                <a:latin typeface="BIZ UDPゴシック" panose="020B0400000000000000" pitchFamily="50" charset="-128"/>
                <a:ea typeface="BIZ UDPゴシック" panose="020B0400000000000000" pitchFamily="50" charset="-128"/>
                <a:hlinkClick r:id="rId3"/>
              </a:rPr>
              <a:t>自衛隊の闇組織　秘密情報部隊「別班」の正体</a:t>
            </a:r>
            <a:r>
              <a:rPr lang="en-US" altLang="ja-JP" sz="1000" dirty="0">
                <a:latin typeface="BIZ UDPゴシック" panose="020B0400000000000000" pitchFamily="50" charset="-128"/>
                <a:ea typeface="BIZ UDPゴシック" panose="020B0400000000000000" pitchFamily="50" charset="-128"/>
                <a:hlinkClick r:id="rId3"/>
              </a:rPr>
              <a:t>』</a:t>
            </a:r>
            <a:r>
              <a:rPr lang="ja-JP" altLang="en-US" sz="1000" dirty="0">
                <a:latin typeface="BIZ UDPゴシック" panose="020B0400000000000000" pitchFamily="50" charset="-128"/>
                <a:ea typeface="BIZ UDPゴシック" panose="020B0400000000000000" pitchFamily="50" charset="-128"/>
                <a:hlinkClick r:id="rId3"/>
              </a:rPr>
              <a:t>（石井　暁）：講談社現代新書｜講談社</a:t>
            </a:r>
            <a:r>
              <a:rPr lang="en-US" altLang="ja-JP" sz="1000" dirty="0">
                <a:latin typeface="BIZ UDPゴシック" panose="020B0400000000000000" pitchFamily="50" charset="-128"/>
                <a:ea typeface="BIZ UDPゴシック" panose="020B0400000000000000" pitchFamily="50" charset="-128"/>
                <a:hlinkClick r:id="rId3"/>
              </a:rPr>
              <a:t>BOOK</a:t>
            </a:r>
            <a:r>
              <a:rPr lang="ja-JP" altLang="en-US" sz="1000" dirty="0">
                <a:latin typeface="BIZ UDPゴシック" panose="020B0400000000000000" pitchFamily="50" charset="-128"/>
                <a:ea typeface="BIZ UDPゴシック" panose="020B0400000000000000" pitchFamily="50" charset="-128"/>
                <a:hlinkClick r:id="rId3"/>
              </a:rPr>
              <a:t>倶楽部 </a:t>
            </a:r>
            <a:r>
              <a:rPr lang="en-US" altLang="ja-JP" sz="1000" dirty="0">
                <a:latin typeface="BIZ UDPゴシック" panose="020B0400000000000000" pitchFamily="50" charset="-128"/>
                <a:ea typeface="BIZ UDPゴシック" panose="020B0400000000000000" pitchFamily="50" charset="-128"/>
                <a:hlinkClick r:id="rId3"/>
              </a:rPr>
              <a:t>(kodansha.co.jp)</a:t>
            </a:r>
            <a:endParaRPr lang="ja-JP" altLang="en-US" sz="10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57CE521E-E40B-4947-0168-6ABEB88DB904}"/>
              </a:ext>
            </a:extLst>
          </p:cNvPr>
          <p:cNvSpPr txBox="1"/>
          <p:nvPr/>
        </p:nvSpPr>
        <p:spPr>
          <a:xfrm>
            <a:off x="6087762" y="585417"/>
            <a:ext cx="6104238" cy="307777"/>
          </a:xfrm>
          <a:prstGeom prst="rect">
            <a:avLst/>
          </a:prstGeom>
          <a:noFill/>
        </p:spPr>
        <p:txBody>
          <a:bodyPr wrap="square">
            <a:spAutoFit/>
          </a:bodyPr>
          <a:lstStyle/>
          <a:p>
            <a:pPr algn="ctr"/>
            <a:r>
              <a:rPr lang="ja-JP" altLang="en-US" sz="1400" b="0" i="0" dirty="0">
                <a:solidFill>
                  <a:srgbClr val="333333"/>
                </a:solidFill>
                <a:effectLst/>
                <a:latin typeface="Meiryo" panose="020B0604030504040204" pitchFamily="50" charset="-128"/>
                <a:ea typeface="Meiryo" panose="020B0604030504040204" pitchFamily="50" charset="-128"/>
              </a:rPr>
              <a:t>陸上幕僚監部運用支援・情報部別班（別班）に関する質問主意書</a:t>
            </a:r>
            <a:endParaRPr lang="ja-JP" altLang="en-US" sz="1400" dirty="0"/>
          </a:p>
        </p:txBody>
      </p:sp>
      <p:pic>
        <p:nvPicPr>
          <p:cNvPr id="12" name="図 11">
            <a:extLst>
              <a:ext uri="{FF2B5EF4-FFF2-40B4-BE49-F238E27FC236}">
                <a16:creationId xmlns:a16="http://schemas.microsoft.com/office/drawing/2014/main" id="{9C7A5C23-D244-1784-8B61-654DE65A62D4}"/>
              </a:ext>
            </a:extLst>
          </p:cNvPr>
          <p:cNvPicPr>
            <a:picLocks noChangeAspect="1"/>
          </p:cNvPicPr>
          <p:nvPr/>
        </p:nvPicPr>
        <p:blipFill>
          <a:blip r:embed="rId4"/>
          <a:stretch>
            <a:fillRect/>
          </a:stretch>
        </p:blipFill>
        <p:spPr>
          <a:xfrm>
            <a:off x="7143023" y="1089013"/>
            <a:ext cx="4331937" cy="5697974"/>
          </a:xfrm>
          <a:prstGeom prst="rect">
            <a:avLst/>
          </a:prstGeom>
          <a:ln w="28575">
            <a:solidFill>
              <a:srgbClr val="C00000"/>
            </a:solidFill>
          </a:ln>
        </p:spPr>
      </p:pic>
      <p:sp>
        <p:nvSpPr>
          <p:cNvPr id="14" name="テキスト ボックス 13">
            <a:extLst>
              <a:ext uri="{FF2B5EF4-FFF2-40B4-BE49-F238E27FC236}">
                <a16:creationId xmlns:a16="http://schemas.microsoft.com/office/drawing/2014/main" id="{CBDEE290-C248-2ADB-4EFD-916B61B3FBCA}"/>
              </a:ext>
            </a:extLst>
          </p:cNvPr>
          <p:cNvSpPr txBox="1"/>
          <p:nvPr/>
        </p:nvSpPr>
        <p:spPr>
          <a:xfrm>
            <a:off x="7647007" y="827403"/>
            <a:ext cx="3323968" cy="261610"/>
          </a:xfrm>
          <a:prstGeom prst="rect">
            <a:avLst/>
          </a:prstGeom>
          <a:noFill/>
        </p:spPr>
        <p:txBody>
          <a:bodyPr wrap="square">
            <a:spAutoFit/>
          </a:bodyPr>
          <a:lstStyle/>
          <a:p>
            <a:pPr algn="ctr"/>
            <a:r>
              <a:rPr lang="ja-JP" altLang="en-US" sz="1050" dirty="0">
                <a:latin typeface="BIZ UDPゴシック" panose="020B0400000000000000" pitchFamily="50" charset="-128"/>
                <a:ea typeface="BIZ UDPゴシック" panose="020B0400000000000000" pitchFamily="50" charset="-128"/>
              </a:rPr>
              <a:t>衆議院</a:t>
            </a:r>
            <a:r>
              <a:rPr lang="en-US" altLang="ja-JP" sz="1050" dirty="0">
                <a:latin typeface="BIZ UDPゴシック" panose="020B0400000000000000" pitchFamily="50" charset="-128"/>
                <a:ea typeface="BIZ UDPゴシック" panose="020B0400000000000000" pitchFamily="50" charset="-128"/>
              </a:rPr>
              <a:t>HP</a:t>
            </a:r>
            <a:r>
              <a:rPr lang="ja-JP" altLang="en-US" sz="1050" dirty="0">
                <a:latin typeface="BIZ UDPゴシック" panose="020B0400000000000000" pitchFamily="50" charset="-128"/>
                <a:ea typeface="BIZ UDPゴシック" panose="020B0400000000000000" pitchFamily="50" charset="-128"/>
              </a:rPr>
              <a:t> </a:t>
            </a:r>
            <a:r>
              <a:rPr lang="en-US" altLang="ja-JP" sz="1050" dirty="0">
                <a:latin typeface="BIZ UDPゴシック" panose="020B0400000000000000" pitchFamily="50" charset="-128"/>
                <a:ea typeface="BIZ UDPゴシック" panose="020B0400000000000000" pitchFamily="50" charset="-128"/>
                <a:hlinkClick r:id="rId5"/>
              </a:rPr>
              <a:t>a185106.pdf (shugiin.go.jp)</a:t>
            </a:r>
            <a:endParaRPr lang="ja-JP" altLang="en-US" sz="1050" dirty="0">
              <a:latin typeface="BIZ UDPゴシック" panose="020B0400000000000000" pitchFamily="50" charset="-128"/>
              <a:ea typeface="BIZ UDPゴシック" panose="020B0400000000000000" pitchFamily="50" charset="-128"/>
            </a:endParaRPr>
          </a:p>
        </p:txBody>
      </p:sp>
      <p:pic>
        <p:nvPicPr>
          <p:cNvPr id="15" name="Picture 42" descr="malicious user_s">
            <a:extLst>
              <a:ext uri="{FF2B5EF4-FFF2-40B4-BE49-F238E27FC236}">
                <a16:creationId xmlns:a16="http://schemas.microsoft.com/office/drawing/2014/main" id="{8AA7C92D-24F0-8E37-D8D8-EC8807440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121" y="5540064"/>
            <a:ext cx="914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1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15"/>
                                        </p:tgtEl>
                                        <p:attrNameLst>
                                          <p:attrName>ppt_x</p:attrName>
                                        </p:attrNameLst>
                                      </p:cBhvr>
                                      <p:tavLst>
                                        <p:tav tm="0">
                                          <p:val>
                                            <p:strVal val="ppt_x"/>
                                          </p:val>
                                        </p:tav>
                                        <p:tav tm="100000">
                                          <p:val>
                                            <p:strVal val="ppt_x"/>
                                          </p:val>
                                        </p:tav>
                                      </p:tavLst>
                                    </p:anim>
                                    <p:anim calcmode="lin" valueType="num">
                                      <p:cBhvr additive="base">
                                        <p:cTn id="7" dur="1000"/>
                                        <p:tgtEl>
                                          <p:spTgt spid="15"/>
                                        </p:tgtEl>
                                        <p:attrNameLst>
                                          <p:attrName>ppt_y</p:attrName>
                                        </p:attrNameLst>
                                      </p:cBhvr>
                                      <p:tavLst>
                                        <p:tav tm="0">
                                          <p:val>
                                            <p:strVal val="ppt_y"/>
                                          </p:val>
                                        </p:tav>
                                        <p:tav tm="100000">
                                          <p:val>
                                            <p:strVal val="1+ppt_h/2"/>
                                          </p:val>
                                        </p:tav>
                                      </p:tavLst>
                                    </p:anim>
                                    <p:set>
                                      <p:cBhvr>
                                        <p:cTn id="8"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陸上自衛隊　指揮通信システム・情報部／情報</a:t>
            </a:r>
            <a:r>
              <a:rPr kumimoji="1" lang="en-US" altLang="ja-JP" sz="2400" b="1" dirty="0">
                <a:latin typeface="BIZ UDPゴシック" panose="020B0400000000000000" pitchFamily="50" charset="-128"/>
                <a:ea typeface="BIZ UDPゴシック" panose="020B0400000000000000" pitchFamily="50" charset="-128"/>
              </a:rPr>
              <a:t>1</a:t>
            </a:r>
            <a:r>
              <a:rPr kumimoji="1" lang="ja-JP" altLang="en-US" sz="2400" b="1" dirty="0">
                <a:latin typeface="BIZ UDPゴシック" panose="020B0400000000000000" pitchFamily="50" charset="-128"/>
                <a:ea typeface="BIZ UDPゴシック" panose="020B0400000000000000" pitchFamily="50" charset="-128"/>
              </a:rPr>
              <a:t>班特別勤務班</a:t>
            </a:r>
          </a:p>
        </p:txBody>
      </p:sp>
      <p:sp>
        <p:nvSpPr>
          <p:cNvPr id="4" name="テキスト ボックス 3">
            <a:extLst>
              <a:ext uri="{FF2B5EF4-FFF2-40B4-BE49-F238E27FC236}">
                <a16:creationId xmlns:a16="http://schemas.microsoft.com/office/drawing/2014/main" id="{3BD19482-CAB7-D949-C98C-6023F7DCD102}"/>
              </a:ext>
            </a:extLst>
          </p:cNvPr>
          <p:cNvSpPr txBox="1"/>
          <p:nvPr/>
        </p:nvSpPr>
        <p:spPr>
          <a:xfrm>
            <a:off x="238897" y="759079"/>
            <a:ext cx="11780108" cy="807913"/>
          </a:xfrm>
          <a:prstGeom prst="rect">
            <a:avLst/>
          </a:prstGeom>
          <a:solidFill>
            <a:schemeClr val="accent1">
              <a:lumMod val="20000"/>
              <a:lumOff val="80000"/>
            </a:schemeClr>
          </a:solidFill>
        </p:spPr>
        <p:txBody>
          <a:bodyPr wrap="square">
            <a:spAutoFit/>
          </a:bodyPr>
          <a:lstStyle/>
          <a:p>
            <a:r>
              <a:rPr lang="en-US" altLang="ja-JP" b="0" i="0" dirty="0">
                <a:solidFill>
                  <a:srgbClr val="202122"/>
                </a:solidFill>
                <a:effectLst/>
                <a:latin typeface="BIZ UDPゴシック" panose="020B0400000000000000" pitchFamily="50" charset="-128"/>
                <a:ea typeface="BIZ UDPゴシック" panose="020B0400000000000000" pitchFamily="50" charset="-128"/>
              </a:rPr>
              <a:t>Wikipedia</a:t>
            </a:r>
            <a:r>
              <a:rPr lang="ja-JP" altLang="en-US" b="0" i="0" dirty="0">
                <a:solidFill>
                  <a:srgbClr val="202122"/>
                </a:solidFill>
                <a:effectLst/>
                <a:latin typeface="BIZ UDPゴシック" panose="020B0400000000000000" pitchFamily="50" charset="-128"/>
                <a:ea typeface="BIZ UDPゴシック" panose="020B0400000000000000" pitchFamily="50" charset="-128"/>
              </a:rPr>
              <a:t>によれば、陸上自衛隊の</a:t>
            </a:r>
            <a:r>
              <a:rPr lang="ja-JP" altLang="en-US" b="1" i="0" dirty="0">
                <a:solidFill>
                  <a:srgbClr val="202122"/>
                </a:solidFill>
                <a:effectLst/>
                <a:latin typeface="BIZ UDPゴシック" panose="020B0400000000000000" pitchFamily="50" charset="-128"/>
                <a:ea typeface="BIZ UDPゴシック" panose="020B0400000000000000" pitchFamily="50" charset="-128"/>
              </a:rPr>
              <a:t>指揮通信システム・情報部</a:t>
            </a:r>
            <a:r>
              <a:rPr lang="ja-JP" altLang="en-US" b="0" i="0" dirty="0">
                <a:solidFill>
                  <a:srgbClr val="202122"/>
                </a:solidFill>
                <a:effectLst/>
                <a:latin typeface="BIZ UDPゴシック" panose="020B0400000000000000" pitchFamily="50" charset="-128"/>
                <a:ea typeface="BIZ UDPゴシック" panose="020B0400000000000000" pitchFamily="50" charset="-128"/>
              </a:rPr>
              <a:t>（旧第二部、調査部、運用支援・情報部）には、</a:t>
            </a:r>
            <a:r>
              <a:rPr lang="ja-JP" altLang="en-US" b="0" i="0" u="none" strike="noStrike" dirty="0">
                <a:effectLst/>
                <a:latin typeface="BIZ UDPゴシック" panose="020B0400000000000000" pitchFamily="50" charset="-128"/>
                <a:ea typeface="BIZ UDPゴシック" panose="020B0400000000000000" pitchFamily="50" charset="-128"/>
              </a:rPr>
              <a:t>ヒューミント</a:t>
            </a:r>
            <a:r>
              <a:rPr lang="ja-JP" altLang="en-US" b="0" i="0" dirty="0">
                <a:solidFill>
                  <a:srgbClr val="202122"/>
                </a:solidFill>
                <a:effectLst/>
                <a:latin typeface="BIZ UDPゴシック" panose="020B0400000000000000" pitchFamily="50" charset="-128"/>
                <a:ea typeface="BIZ UDPゴシック" panose="020B0400000000000000" pitchFamily="50" charset="-128"/>
              </a:rPr>
              <a:t>を担当する</a:t>
            </a:r>
            <a:r>
              <a:rPr lang="ja-JP" altLang="en-US" b="1" i="0" dirty="0">
                <a:solidFill>
                  <a:srgbClr val="202122"/>
                </a:solidFill>
                <a:effectLst/>
                <a:latin typeface="BIZ UDPゴシック" panose="020B0400000000000000" pitchFamily="50" charset="-128"/>
                <a:ea typeface="BIZ UDPゴシック" panose="020B0400000000000000" pitchFamily="50" charset="-128"/>
              </a:rPr>
              <a:t>情報</a:t>
            </a:r>
            <a:r>
              <a:rPr lang="en-US" altLang="ja-JP" b="1" i="0" dirty="0">
                <a:solidFill>
                  <a:srgbClr val="202122"/>
                </a:solidFill>
                <a:effectLst/>
                <a:latin typeface="BIZ UDPゴシック" panose="020B0400000000000000" pitchFamily="50" charset="-128"/>
                <a:ea typeface="BIZ UDPゴシック" panose="020B0400000000000000" pitchFamily="50" charset="-128"/>
              </a:rPr>
              <a:t>1</a:t>
            </a:r>
            <a:r>
              <a:rPr lang="ja-JP" altLang="en-US" b="1" i="0" dirty="0">
                <a:solidFill>
                  <a:srgbClr val="202122"/>
                </a:solidFill>
                <a:effectLst/>
                <a:latin typeface="BIZ UDPゴシック" panose="020B0400000000000000" pitchFamily="50" charset="-128"/>
                <a:ea typeface="BIZ UDPゴシック" panose="020B0400000000000000" pitchFamily="50" charset="-128"/>
              </a:rPr>
              <a:t>班特別勤務班</a:t>
            </a:r>
            <a:r>
              <a:rPr lang="ja-JP" altLang="en-US" b="0" i="0" dirty="0">
                <a:solidFill>
                  <a:srgbClr val="202122"/>
                </a:solidFill>
                <a:effectLst/>
                <a:latin typeface="BIZ UDPゴシック" panose="020B0400000000000000" pitchFamily="50" charset="-128"/>
                <a:ea typeface="BIZ UDPゴシック" panose="020B0400000000000000" pitchFamily="50" charset="-128"/>
              </a:rPr>
              <a:t>、いわゆる</a:t>
            </a:r>
            <a:r>
              <a:rPr lang="ja-JP" altLang="en-US" b="1" i="0" dirty="0">
                <a:solidFill>
                  <a:srgbClr val="202122"/>
                </a:solidFill>
                <a:effectLst/>
                <a:latin typeface="BIZ UDPゴシック" panose="020B0400000000000000" pitchFamily="50" charset="-128"/>
                <a:ea typeface="BIZ UDPゴシック" panose="020B0400000000000000" pitchFamily="50" charset="-128"/>
              </a:rPr>
              <a:t>別班</a:t>
            </a:r>
            <a:r>
              <a:rPr lang="ja-JP" altLang="en-US" b="0" i="0" dirty="0">
                <a:solidFill>
                  <a:srgbClr val="202122"/>
                </a:solidFill>
                <a:effectLst/>
                <a:latin typeface="BIZ UDPゴシック" panose="020B0400000000000000" pitchFamily="50" charset="-128"/>
                <a:ea typeface="BIZ UDPゴシック" panose="020B0400000000000000" pitchFamily="50" charset="-128"/>
              </a:rPr>
              <a:t>（</a:t>
            </a:r>
            <a:r>
              <a:rPr lang="en-US" altLang="ja-JP" b="0" i="0" dirty="0" err="1">
                <a:solidFill>
                  <a:srgbClr val="202122"/>
                </a:solidFill>
                <a:effectLst/>
                <a:latin typeface="BIZ UDPゴシック" panose="020B0400000000000000" pitchFamily="50" charset="-128"/>
                <a:ea typeface="BIZ UDPゴシック" panose="020B0400000000000000" pitchFamily="50" charset="-128"/>
              </a:rPr>
              <a:t>Defence</a:t>
            </a:r>
            <a:r>
              <a:rPr lang="en-US" altLang="ja-JP" b="0" i="0" dirty="0">
                <a:solidFill>
                  <a:srgbClr val="202122"/>
                </a:solidFill>
                <a:effectLst/>
                <a:latin typeface="BIZ UDPゴシック" panose="020B0400000000000000" pitchFamily="50" charset="-128"/>
                <a:ea typeface="BIZ UDPゴシック" panose="020B0400000000000000" pitchFamily="50" charset="-128"/>
              </a:rPr>
              <a:t> Intelligence Team, DIT</a:t>
            </a:r>
            <a:r>
              <a:rPr lang="ja-JP" altLang="en-US" b="0" i="0" dirty="0">
                <a:solidFill>
                  <a:srgbClr val="202122"/>
                </a:solidFill>
                <a:effectLst/>
                <a:latin typeface="BIZ UDPゴシック" panose="020B0400000000000000" pitchFamily="50" charset="-128"/>
                <a:ea typeface="BIZ UDPゴシック" panose="020B0400000000000000" pitchFamily="50" charset="-128"/>
              </a:rPr>
              <a:t>）が存在したとされる。　　　　　　　　　　　　　　　　　　　　　　　　　　　　　　　　　　　　　</a:t>
            </a:r>
            <a:endParaRPr lang="en-US" altLang="ja-JP" b="0" i="0" dirty="0">
              <a:solidFill>
                <a:srgbClr val="202122"/>
              </a:solidFill>
              <a:effectLst/>
              <a:latin typeface="BIZ UDPゴシック" panose="020B0400000000000000" pitchFamily="50" charset="-128"/>
              <a:ea typeface="BIZ UDPゴシック" panose="020B0400000000000000" pitchFamily="50" charset="-128"/>
            </a:endParaRPr>
          </a:p>
          <a:p>
            <a:r>
              <a:rPr lang="ja-JP" altLang="en-US" sz="1050" dirty="0">
                <a:solidFill>
                  <a:srgbClr val="202122"/>
                </a:solidFill>
                <a:latin typeface="BIZ UDPゴシック" panose="020B0400000000000000" pitchFamily="50" charset="-128"/>
                <a:ea typeface="BIZ UDPゴシック" panose="020B0400000000000000" pitchFamily="50" charset="-128"/>
              </a:rPr>
              <a:t>　　　　　　　　　　　　　　　　　　　　　　　　　　　　　　　　　　　　　　　　　　　　　　　　　　　　　　　　　　　　　　　　　　　　　　　　　　　　　　　　　　　　　　　　　　　　　　　　　　　　　　　　</a:t>
            </a:r>
            <a:r>
              <a:rPr lang="ja-JP" altLang="en-US" sz="1050" b="0" i="0" dirty="0">
                <a:solidFill>
                  <a:srgbClr val="202122"/>
                </a:solidFill>
                <a:effectLst/>
                <a:latin typeface="BIZ UDPゴシック" panose="020B0400000000000000" pitchFamily="50" charset="-128"/>
                <a:ea typeface="BIZ UDPゴシック" panose="020B0400000000000000" pitchFamily="50" charset="-128"/>
              </a:rPr>
              <a:t>（出所：</a:t>
            </a:r>
            <a:r>
              <a:rPr lang="ja-JP" altLang="en-US" sz="1050" dirty="0">
                <a:latin typeface="BIZ UDPゴシック" panose="020B0400000000000000" pitchFamily="50" charset="-128"/>
                <a:ea typeface="BIZ UDPゴシック" panose="020B0400000000000000" pitchFamily="50" charset="-128"/>
                <a:hlinkClick r:id="rId2"/>
              </a:rPr>
              <a:t>陸上幕僚監部 </a:t>
            </a:r>
            <a:r>
              <a:rPr lang="en-US" altLang="ja-JP" sz="1050" dirty="0">
                <a:latin typeface="BIZ UDPゴシック" panose="020B0400000000000000" pitchFamily="50" charset="-128"/>
                <a:ea typeface="BIZ UDPゴシック" panose="020B0400000000000000" pitchFamily="50" charset="-128"/>
                <a:hlinkClick r:id="rId2"/>
              </a:rPr>
              <a:t>– Wikipedia</a:t>
            </a:r>
            <a:r>
              <a:rPr lang="ja-JP" altLang="en-US" sz="1050" dirty="0">
                <a:latin typeface="BIZ UDPゴシック" panose="020B0400000000000000" pitchFamily="50" charset="-128"/>
                <a:ea typeface="BIZ UDPゴシック" panose="020B0400000000000000" pitchFamily="50" charset="-128"/>
              </a:rPr>
              <a:t>）</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0155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「別室」と「別班」</a:t>
            </a:r>
          </a:p>
        </p:txBody>
      </p:sp>
    </p:spTree>
    <p:extLst>
      <p:ext uri="{BB962C8B-B14F-4D97-AF65-F5344CB8AC3E}">
        <p14:creationId xmlns:p14="http://schemas.microsoft.com/office/powerpoint/2010/main" val="1927725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72069</TotalTime>
  <Words>2306</Words>
  <Application>Microsoft Office PowerPoint</Application>
  <PresentationFormat>ワイド画面</PresentationFormat>
  <Paragraphs>359</Paragraphs>
  <Slides>36</Slides>
  <Notes>2</Notes>
  <HiddenSlides>0</HiddenSlides>
  <MMClips>0</MMClips>
  <ScaleCrop>false</ScaleCrop>
  <HeadingPairs>
    <vt:vector size="6" baseType="variant">
      <vt:variant>
        <vt:lpstr>使用されているフォント</vt:lpstr>
      </vt:variant>
      <vt:variant>
        <vt:i4>16</vt:i4>
      </vt:variant>
      <vt:variant>
        <vt:lpstr>テーマ</vt:lpstr>
      </vt:variant>
      <vt:variant>
        <vt:i4>1</vt:i4>
      </vt:variant>
      <vt:variant>
        <vt:lpstr>スライド タイトル</vt:lpstr>
      </vt:variant>
      <vt:variant>
        <vt:i4>36</vt:i4>
      </vt:variant>
    </vt:vector>
  </HeadingPairs>
  <TitlesOfParts>
    <vt:vector size="53" baseType="lpstr">
      <vt:lpstr>BIZ UDPゴシック</vt:lpstr>
      <vt:lpstr>BIZ UDP明朝 Medium</vt:lpstr>
      <vt:lpstr>BIZ UDゴシック</vt:lpstr>
      <vt:lpstr>HGP創英角ﾎﾟｯﾌﾟ体</vt:lpstr>
      <vt:lpstr>Meiryo UI</vt:lpstr>
      <vt:lpstr>UD Digi Kyokasho NK-B</vt:lpstr>
      <vt:lpstr>UD Digi Kyokasho NK-B</vt:lpstr>
      <vt:lpstr>UD デジタル 教科書体 N-R</vt:lpstr>
      <vt:lpstr>Meiryo</vt:lpstr>
      <vt:lpstr>游ゴシック</vt:lpstr>
      <vt:lpstr>游ゴシック Light</vt:lpstr>
      <vt:lpstr>72 Black</vt:lpstr>
      <vt:lpstr>Amasis MT Pro Black</vt:lpstr>
      <vt:lpstr>Arial</vt:lpstr>
      <vt:lpstr>Berlin Sans FB Demi</vt:lpstr>
      <vt:lpstr>Trebuchet MS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273</cp:revision>
  <cp:lastPrinted>2023-07-25T02:16:56Z</cp:lastPrinted>
  <dcterms:created xsi:type="dcterms:W3CDTF">2023-03-29T00:02:56Z</dcterms:created>
  <dcterms:modified xsi:type="dcterms:W3CDTF">2023-10-09T22:57:10Z</dcterms:modified>
</cp:coreProperties>
</file>